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2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503645-DCFE-47FC-8A66-F9A45A422E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21150" y="1247140"/>
            <a:ext cx="7891760" cy="3450844"/>
          </a:xfrm>
        </p:spPr>
        <p:txBody>
          <a:bodyPr anchor="t"/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D509FA-7BD7-4D45-998F-0E43038F17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21150" y="4818126"/>
            <a:ext cx="7891760" cy="1268984"/>
          </a:xfrm>
        </p:spPr>
        <p:txBody>
          <a:bodyPr anchor="b"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D03A0B2-4A2F-D846-A5E6-FB7CB9A031F7}"/>
              </a:ext>
            </a:extLst>
          </p:cNvPr>
          <p:cNvSpPr/>
          <p:nvPr/>
        </p:nvSpPr>
        <p:spPr>
          <a:xfrm>
            <a:off x="1" y="1375492"/>
            <a:ext cx="2770698" cy="5482505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F573F1D-73A7-FB41-BCAD-FC9AA7DEF4F5}"/>
              </a:ext>
            </a:extLst>
          </p:cNvPr>
          <p:cNvSpPr/>
          <p:nvPr/>
        </p:nvSpPr>
        <p:spPr>
          <a:xfrm>
            <a:off x="0" y="-3"/>
            <a:ext cx="1373567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DCFA51C-E4FE-4BF2-A2DD-E32DE57D8A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449AA12-8195-4182-A7AC-2E7E59DFBDAF}" type="datetimeFigureOut">
              <a:rPr lang="en-US" smtClean="0"/>
              <a:pPr algn="r"/>
              <a:t>12/25/2021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A438448-FC2D-4A2F-B7C0-04AC50311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21150" y="6292850"/>
            <a:ext cx="4114800" cy="365125"/>
          </a:xfrm>
        </p:spPr>
        <p:txBody>
          <a:bodyPr/>
          <a:lstStyle/>
          <a:p>
            <a:pPr algn="l"/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B07C67E-EAD9-47D8-9559-4E091BC03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044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EC53B0-59B2-4B39-93E0-DCFBB932C8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7710" y="455362"/>
            <a:ext cx="9525200" cy="15504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8C5F7B-98AC-425B-80BD-6C6F3032D0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587710" y="2160016"/>
            <a:ext cx="9525200" cy="392615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88C2EE-2433-424A-878C-24514FF5D4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t>12/25/2021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FEFD20-ADE2-40F3-A071-6D1E97F8FB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B7D1D5-5E92-48E1-9475-EC122D3FE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0FCF945-5CF3-5542-A36A-9CBB738E735E}"/>
              </a:ext>
            </a:extLst>
          </p:cNvPr>
          <p:cNvSpPr/>
          <p:nvPr/>
        </p:nvSpPr>
        <p:spPr>
          <a:xfrm>
            <a:off x="0" y="565153"/>
            <a:ext cx="1133856" cy="6292847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3C7D61B-66C5-4341-8F2D-129A9E4D8283}"/>
              </a:ext>
            </a:extLst>
          </p:cNvPr>
          <p:cNvSpPr/>
          <p:nvPr/>
        </p:nvSpPr>
        <p:spPr>
          <a:xfrm>
            <a:off x="0" y="-3"/>
            <a:ext cx="565150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49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455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F47FBCF-6EDB-4883-92D4-612F4D1C55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846380" y="565149"/>
            <a:ext cx="2266530" cy="56118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9D2DF8-B588-416F-AA11-9F3A0DDE67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587710" y="565149"/>
            <a:ext cx="7088929" cy="56118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2F7B1D-405D-4EE7-9A23-3F21916C9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t>12/25/2021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7B9304-686C-431A-8E7F-D9DD19F4DF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FA240B-DB2E-46ED-8AC6-744B2C1C7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F275F2C-778B-864A-8379-6D0726B18FDC}"/>
              </a:ext>
            </a:extLst>
          </p:cNvPr>
          <p:cNvSpPr/>
          <p:nvPr/>
        </p:nvSpPr>
        <p:spPr>
          <a:xfrm>
            <a:off x="0" y="565153"/>
            <a:ext cx="1133856" cy="6292847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70051C8-76B3-384B-BCF1-60BB80301FCD}"/>
              </a:ext>
            </a:extLst>
          </p:cNvPr>
          <p:cNvSpPr/>
          <p:nvPr/>
        </p:nvSpPr>
        <p:spPr>
          <a:xfrm>
            <a:off x="0" y="-3"/>
            <a:ext cx="565150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49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443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C5DD8-8608-4B55-96D8-0AB848C028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A3CC0B-7B21-422D-937D-FBD49EE939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A0EAFA-89BC-43E9-8EB9-B6B3CD136E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t>12/25/2021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850944-70C2-487F-A102-58CDFB94C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77B7B8-A972-455E-9D8C-9B8026A53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t>‹#›</a:t>
            </a:fld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CCC95119-6D9D-3542-9E0E-4171B33DC9CA}"/>
              </a:ext>
            </a:extLst>
          </p:cNvPr>
          <p:cNvSpPr/>
          <p:nvPr/>
        </p:nvSpPr>
        <p:spPr>
          <a:xfrm>
            <a:off x="0" y="565153"/>
            <a:ext cx="1133856" cy="6292847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EFC92F19-7317-314C-81B7-43B8B687F4E4}"/>
              </a:ext>
            </a:extLst>
          </p:cNvPr>
          <p:cNvSpPr/>
          <p:nvPr/>
        </p:nvSpPr>
        <p:spPr>
          <a:xfrm>
            <a:off x="0" y="-3"/>
            <a:ext cx="565150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49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024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087F2-AA0E-4F0C-9AD6-2353021573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1150" y="1251674"/>
            <a:ext cx="7891760" cy="2914688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937807-96B8-4061-A845-1287216BF5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21150" y="4818126"/>
            <a:ext cx="7891760" cy="1271524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2AF346-9503-4767-BCB4-84B823E27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t>12/25/2021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59605B-A39D-4BEE-B46F-16CF13FA0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21150" y="6292850"/>
            <a:ext cx="4114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75834A-942D-410B-A430-43F9E01FC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AD199D5-C485-D449-9804-F755E0907B51}"/>
              </a:ext>
            </a:extLst>
          </p:cNvPr>
          <p:cNvSpPr/>
          <p:nvPr/>
        </p:nvSpPr>
        <p:spPr>
          <a:xfrm>
            <a:off x="1" y="1375492"/>
            <a:ext cx="2770698" cy="5482505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290D1A7-C550-2540-86C9-EB0FB2EB2E71}"/>
              </a:ext>
            </a:extLst>
          </p:cNvPr>
          <p:cNvSpPr/>
          <p:nvPr/>
        </p:nvSpPr>
        <p:spPr>
          <a:xfrm>
            <a:off x="0" y="-3"/>
            <a:ext cx="1373567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061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FCAD2-C321-4E81-AEBE-696A90E2D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7710" y="455362"/>
            <a:ext cx="9486690" cy="15504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F20CD1-0E09-4415-911C-0F5B7341DD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87709" y="2160016"/>
            <a:ext cx="4425437" cy="392709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963EDD-031A-49CA-9130-067550BD0D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648963" y="2160016"/>
            <a:ext cx="4425437" cy="39270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808E79-A0BE-49F3-AE92-7EE5CC78F1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t>12/25/2021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98B87C-BF1E-47CF-9A4E-FD4BE32C0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C06E71-46F6-469C-A9CA-E707EBE51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52659F6-6B3B-A545-A45F-FAD238210D47}"/>
              </a:ext>
            </a:extLst>
          </p:cNvPr>
          <p:cNvSpPr/>
          <p:nvPr/>
        </p:nvSpPr>
        <p:spPr>
          <a:xfrm>
            <a:off x="0" y="565153"/>
            <a:ext cx="1133856" cy="6292847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80637F8-15DE-2240-8BF8-D6E57A337B1A}"/>
              </a:ext>
            </a:extLst>
          </p:cNvPr>
          <p:cNvSpPr/>
          <p:nvPr/>
        </p:nvSpPr>
        <p:spPr>
          <a:xfrm>
            <a:off x="0" y="-3"/>
            <a:ext cx="565150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49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358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53B26D-64DE-4314-8BD2-25FD618FB4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1056" y="457200"/>
            <a:ext cx="9521854" cy="15544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D77613-5CEE-4B05-A937-CD43EAAABF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91057" y="2165086"/>
            <a:ext cx="4425696" cy="823912"/>
          </a:xfr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3E4779-3B5A-4993-9C7F-FB19F1633F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91056" y="2988998"/>
            <a:ext cx="4425697" cy="309811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51081A-685C-4C18-9AE9-425106A02F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87214" y="2165086"/>
            <a:ext cx="4425696" cy="823912"/>
          </a:xfr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780F424-FE3A-4B7D-B60C-7AEA2118A5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687214" y="2988998"/>
            <a:ext cx="4425696" cy="309811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4D2A96-CD7D-41BC-BDBE-5E29B7C0B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t>12/25/2021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D1471D-6DDE-4E56-84E9-48136966A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A3F451-CF28-4F57-B844-52A665440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D1FA03E-7A83-AB41-BB4B-25B04946559A}"/>
              </a:ext>
            </a:extLst>
          </p:cNvPr>
          <p:cNvSpPr/>
          <p:nvPr/>
        </p:nvSpPr>
        <p:spPr>
          <a:xfrm>
            <a:off x="0" y="565153"/>
            <a:ext cx="1133856" cy="6292847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7702630-3C98-A142-9D04-1D852974DC26}"/>
              </a:ext>
            </a:extLst>
          </p:cNvPr>
          <p:cNvSpPr/>
          <p:nvPr/>
        </p:nvSpPr>
        <p:spPr>
          <a:xfrm>
            <a:off x="0" y="-3"/>
            <a:ext cx="565150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49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001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322D7A-4502-49C3-BAFB-6D46F7A2E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CAB67EE-A167-43D1-9C58-7B736CF28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t>12/25/2021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5605B7-599B-450E-9E8D-2A9AE3F30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5BD2B1-8C5F-430B-A0F2-CD5281AB7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DBA877B-B45A-BD48-8FC8-E752E7D7174F}"/>
              </a:ext>
            </a:extLst>
          </p:cNvPr>
          <p:cNvSpPr/>
          <p:nvPr/>
        </p:nvSpPr>
        <p:spPr>
          <a:xfrm>
            <a:off x="0" y="565153"/>
            <a:ext cx="1133856" cy="6292847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BF3343D-2AFA-B544-B40A-315F5EC680B6}"/>
              </a:ext>
            </a:extLst>
          </p:cNvPr>
          <p:cNvSpPr/>
          <p:nvPr/>
        </p:nvSpPr>
        <p:spPr>
          <a:xfrm>
            <a:off x="0" y="-3"/>
            <a:ext cx="565150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49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02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308016-71BA-4CD3-918D-51613F7F4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t>12/25/2021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B24F46-0425-47C6-9FFB-F69AFFFE89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CE7A99-1593-4189-A514-8209CC32A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1C15DFD-AB97-AB43-A6C9-2808708C91B4}"/>
              </a:ext>
            </a:extLst>
          </p:cNvPr>
          <p:cNvSpPr/>
          <p:nvPr/>
        </p:nvSpPr>
        <p:spPr>
          <a:xfrm>
            <a:off x="0" y="565153"/>
            <a:ext cx="1133856" cy="6292847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A05BA89-ECA6-2247-ABBB-3C67160202E9}"/>
              </a:ext>
            </a:extLst>
          </p:cNvPr>
          <p:cNvSpPr/>
          <p:nvPr/>
        </p:nvSpPr>
        <p:spPr>
          <a:xfrm>
            <a:off x="0" y="-3"/>
            <a:ext cx="565150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49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467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4E933B-3FC6-4B08-9FBE-2DD48307A4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7712" y="455362"/>
            <a:ext cx="4043440" cy="15845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7FBD4A-4514-4DCE-8F18-914DF3F4EE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71232" y="565151"/>
            <a:ext cx="5358384" cy="552196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F18C85-0675-4202-B796-3527668549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587712" y="2039874"/>
            <a:ext cx="4043440" cy="38291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0079E5-F934-4D04-866F-F7CB5B08AC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t>12/25/2021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05FC94-7915-439A-B937-F02D1BB03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B69B19-4156-4584-B1DC-4F42F200B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C1B6031-8ABE-F648-8E05-3D08D0D54B53}"/>
              </a:ext>
            </a:extLst>
          </p:cNvPr>
          <p:cNvSpPr/>
          <p:nvPr/>
        </p:nvSpPr>
        <p:spPr>
          <a:xfrm>
            <a:off x="0" y="565153"/>
            <a:ext cx="1133856" cy="6292847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DABD855-35E6-BE4F-8B03-FD12DDB32E10}"/>
              </a:ext>
            </a:extLst>
          </p:cNvPr>
          <p:cNvSpPr/>
          <p:nvPr/>
        </p:nvSpPr>
        <p:spPr>
          <a:xfrm>
            <a:off x="0" y="-3"/>
            <a:ext cx="565150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49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513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1E1F3B-090C-4BB5-84BE-8ED0FC598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7711" y="455362"/>
            <a:ext cx="4043436" cy="15845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97C49E-9426-4B24-B2A7-C54B89DA60A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271232" y="565150"/>
            <a:ext cx="5355607" cy="552267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C7F011-0A5F-44E9-88CD-C95A33351B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587711" y="2039874"/>
            <a:ext cx="4043436" cy="38291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721C85-27BB-4533-A21B-C379FE03A9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AA12-8195-4182-A7AC-2E7E59DFBDAF}" type="datetimeFigureOut">
              <a:rPr lang="en-US" smtClean="0"/>
              <a:t>12/25/2021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018850-01F1-4247-9BFD-1DDC5DDDC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B365A9-4C28-480F-B370-2DFF234B7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C975-2FD7-44A5-9E78-ECBA4615607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0EAFF3-0A84-F84B-90E4-A596F00B3DC2}"/>
              </a:ext>
            </a:extLst>
          </p:cNvPr>
          <p:cNvSpPr/>
          <p:nvPr/>
        </p:nvSpPr>
        <p:spPr>
          <a:xfrm>
            <a:off x="0" y="565153"/>
            <a:ext cx="1133856" cy="6292847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8392559-3C15-B249-93C9-B0F7E9E5DDD8}"/>
              </a:ext>
            </a:extLst>
          </p:cNvPr>
          <p:cNvSpPr/>
          <p:nvPr/>
        </p:nvSpPr>
        <p:spPr>
          <a:xfrm>
            <a:off x="0" y="-3"/>
            <a:ext cx="565150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49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351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7ACD69-D2F4-4938-B590-C414049017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7710" y="455362"/>
            <a:ext cx="9486690" cy="155041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762BD4-BA0F-4CA4-BAE3-DF2B5087C0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87710" y="2160016"/>
            <a:ext cx="9486690" cy="3926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0B2FEE-249E-42F1-94D8-A8C0759EF4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018632" y="6292850"/>
            <a:ext cx="30942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9AA12-8195-4182-A7AC-2E7E59DFBDAF}" type="datetimeFigureOut">
              <a:rPr lang="en-US" smtClean="0"/>
              <a:pPr/>
              <a:t>12/25/2021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60C617-A890-4920-83B0-143C033490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87711" y="62928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F1B4F1-B06B-4BBE-BFFF-C0B386E244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49574" y="6292850"/>
            <a:ext cx="8138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DFC975-2FD7-44A5-9E78-ECBA461560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38523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2" r:id="rId6"/>
    <p:sldLayoutId id="2147483688" r:id="rId7"/>
    <p:sldLayoutId id="2147483689" r:id="rId8"/>
    <p:sldLayoutId id="2147483690" r:id="rId9"/>
    <p:sldLayoutId id="2147483691" r:id="rId10"/>
    <p:sldLayoutId id="2147483693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200"/>
        </a:spcBef>
        <a:buClr>
          <a:schemeClr val="accent1"/>
        </a:buClr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8">
            <a:extLst>
              <a:ext uri="{FF2B5EF4-FFF2-40B4-BE49-F238E27FC236}">
                <a16:creationId xmlns:a16="http://schemas.microsoft.com/office/drawing/2014/main" id="{A88F843D-1C1B-C740-AC27-E3238D0F5F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3">
            <a:extLst>
              <a:ext uri="{FF2B5EF4-FFF2-40B4-BE49-F238E27FC236}">
                <a16:creationId xmlns:a16="http://schemas.microsoft.com/office/drawing/2014/main" id="{AE5417BA-54DE-4DCC-98B1-940BE6162B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730" r="16760" b="-1"/>
          <a:stretch/>
        </p:blipFill>
        <p:spPr>
          <a:xfrm>
            <a:off x="-1" y="10"/>
            <a:ext cx="7456513" cy="6857990"/>
          </a:xfrm>
          <a:custGeom>
            <a:avLst/>
            <a:gdLst/>
            <a:ahLst/>
            <a:cxnLst/>
            <a:rect l="l" t="t" r="r" b="b"/>
            <a:pathLst>
              <a:path w="7456513" h="6858000">
                <a:moveTo>
                  <a:pt x="0" y="0"/>
                </a:moveTo>
                <a:lnTo>
                  <a:pt x="6059386" y="0"/>
                </a:lnTo>
                <a:lnTo>
                  <a:pt x="6059386" y="1375489"/>
                </a:lnTo>
                <a:lnTo>
                  <a:pt x="7456513" y="1375489"/>
                </a:lnTo>
                <a:lnTo>
                  <a:pt x="7456513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3" name="Rectangle 10">
            <a:extLst>
              <a:ext uri="{FF2B5EF4-FFF2-40B4-BE49-F238E27FC236}">
                <a16:creationId xmlns:a16="http://schemas.microsoft.com/office/drawing/2014/main" id="{A21C8291-E3D5-4240-8FF4-E5213CBCC4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85818" y="1375492"/>
            <a:ext cx="2770698" cy="5482505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34" name="Rectangle 12">
            <a:extLst>
              <a:ext uri="{FF2B5EF4-FFF2-40B4-BE49-F238E27FC236}">
                <a16:creationId xmlns:a16="http://schemas.microsoft.com/office/drawing/2014/main" id="{08B44AFE-C181-7047-8CC9-CA00BD385E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85818" y="-3"/>
            <a:ext cx="1373567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42DE80-71EC-4703-A023-9385A14F34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18633" y="1247140"/>
            <a:ext cx="3608208" cy="3450844"/>
          </a:xfrm>
        </p:spPr>
        <p:txBody>
          <a:bodyPr>
            <a:normAutofit/>
          </a:bodyPr>
          <a:lstStyle/>
          <a:p>
            <a:r>
              <a:rPr lang="en-US" sz="3200" dirty="0" err="1"/>
              <a:t>RLScheduler</a:t>
            </a:r>
            <a:r>
              <a:rPr lang="en-US" sz="3200" dirty="0"/>
              <a:t>: An Automated HPC Batch Job Scheduler Using Reinforcement Learning</a:t>
            </a:r>
            <a:endParaRPr lang="ru-RU" sz="32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D123DB1-D015-4883-B3F0-BFA0685DC4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18633" y="4818126"/>
            <a:ext cx="3608208" cy="1268984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Малышев Дмитрий</a:t>
            </a:r>
          </a:p>
          <a:p>
            <a:r>
              <a:rPr lang="ru-RU" dirty="0"/>
              <a:t>Шукшин Иван</a:t>
            </a:r>
          </a:p>
          <a:p>
            <a:r>
              <a:rPr lang="ru-RU" dirty="0"/>
              <a:t>3530201</a:t>
            </a:r>
            <a:r>
              <a:rPr lang="en-US" dirty="0"/>
              <a:t>/</a:t>
            </a:r>
            <a:r>
              <a:rPr lang="ru-RU" dirty="0"/>
              <a:t>90101</a:t>
            </a:r>
          </a:p>
        </p:txBody>
      </p:sp>
    </p:spTree>
    <p:extLst>
      <p:ext uri="{BB962C8B-B14F-4D97-AF65-F5344CB8AC3E}">
        <p14:creationId xmlns:p14="http://schemas.microsoft.com/office/powerpoint/2010/main" val="596578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134">
            <a:extLst>
              <a:ext uri="{FF2B5EF4-FFF2-40B4-BE49-F238E27FC236}">
                <a16:creationId xmlns:a16="http://schemas.microsoft.com/office/drawing/2014/main" id="{2D03A0B2-4A2F-D846-A5E6-FB7CB9A031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375492"/>
            <a:ext cx="2770698" cy="5482505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029" name="Rectangle 136">
            <a:extLst>
              <a:ext uri="{FF2B5EF4-FFF2-40B4-BE49-F238E27FC236}">
                <a16:creationId xmlns:a16="http://schemas.microsoft.com/office/drawing/2014/main" id="{7F573F1D-73A7-FB41-BCAD-FC9AA7DEF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"/>
            <a:ext cx="1373567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 useBgFill="1">
        <p:nvSpPr>
          <p:cNvPr id="1030" name="Rectangle 138">
            <a:extLst>
              <a:ext uri="{FF2B5EF4-FFF2-40B4-BE49-F238E27FC236}">
                <a16:creationId xmlns:a16="http://schemas.microsoft.com/office/drawing/2014/main" id="{A88F843D-1C1B-C740-AC27-E3238D0F5F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High Performance Computing (HPC) Review | dareCode">
            <a:extLst>
              <a:ext uri="{FF2B5EF4-FFF2-40B4-BE49-F238E27FC236}">
                <a16:creationId xmlns:a16="http://schemas.microsoft.com/office/drawing/2014/main" id="{C20DDA9F-BBBC-422C-B2FD-CE3923AD721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30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1" name="Rectangle">
            <a:extLst>
              <a:ext uri="{FF2B5EF4-FFF2-40B4-BE49-F238E27FC236}">
                <a16:creationId xmlns:a16="http://schemas.microsoft.com/office/drawing/2014/main" id="{44037D61-FFBD-0342-90C5-D1AD7C899B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102095"/>
            <a:ext cx="12188949" cy="2190751"/>
          </a:xfrm>
          <a:prstGeom prst="rect">
            <a:avLst/>
          </a:prstGeom>
          <a:solidFill>
            <a:schemeClr val="bg1">
              <a:alpha val="8500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/>
            <a:endParaRPr sz="2600" cap="all" dirty="0">
              <a:solidFill>
                <a:srgbClr val="FFFFFF"/>
              </a:solidFill>
              <a:sym typeface="Avenir Next"/>
            </a:endParaRP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D5B0F748-7FA7-4DDF-89A3-7F1D8EE1F7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58144" y="-1"/>
            <a:ext cx="1133856" cy="6292847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1903E872-C07A-4030-B584-D321D40CAB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626850" y="1"/>
            <a:ext cx="565150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49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29300C-90EC-4B87-8CB1-33CB65F7A1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928" y="4309024"/>
            <a:ext cx="9626949" cy="113445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800"/>
              <a:t>Introduction</a:t>
            </a:r>
            <a:br>
              <a:rPr lang="en-US" sz="3800"/>
            </a:br>
            <a:endParaRPr lang="en-US" sz="3800"/>
          </a:p>
        </p:txBody>
      </p:sp>
    </p:spTree>
    <p:extLst>
      <p:ext uri="{BB962C8B-B14F-4D97-AF65-F5344CB8AC3E}">
        <p14:creationId xmlns:p14="http://schemas.microsoft.com/office/powerpoint/2010/main" val="676190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72">
            <a:extLst>
              <a:ext uri="{FF2B5EF4-FFF2-40B4-BE49-F238E27FC236}">
                <a16:creationId xmlns:a16="http://schemas.microsoft.com/office/drawing/2014/main" id="{2D03A0B2-4A2F-D846-A5E6-FB7CB9A031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375492"/>
            <a:ext cx="2770698" cy="5482505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060" name="Rectangle 74">
            <a:extLst>
              <a:ext uri="{FF2B5EF4-FFF2-40B4-BE49-F238E27FC236}">
                <a16:creationId xmlns:a16="http://schemas.microsoft.com/office/drawing/2014/main" id="{7F573F1D-73A7-FB41-BCAD-FC9AA7DEF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"/>
            <a:ext cx="1373567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 useBgFill="1">
        <p:nvSpPr>
          <p:cNvPr id="2061" name="Rectangle 76">
            <a:extLst>
              <a:ext uri="{FF2B5EF4-FFF2-40B4-BE49-F238E27FC236}">
                <a16:creationId xmlns:a16="http://schemas.microsoft.com/office/drawing/2014/main" id="{A88F843D-1C1B-C740-AC27-E3238D0F5F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2" name="Picture 4" descr="Batch Job Scheduling and Dependencies">
            <a:extLst>
              <a:ext uri="{FF2B5EF4-FFF2-40B4-BE49-F238E27FC236}">
                <a16:creationId xmlns:a16="http://schemas.microsoft.com/office/drawing/2014/main" id="{37281060-C68D-46AA-B40E-89BA54BD166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6"/>
          <a:stretch/>
        </p:blipFill>
        <p:spPr bwMode="auto">
          <a:xfrm>
            <a:off x="-1" y="10"/>
            <a:ext cx="7456513" cy="6857990"/>
          </a:xfrm>
          <a:custGeom>
            <a:avLst/>
            <a:gdLst/>
            <a:ahLst/>
            <a:cxnLst/>
            <a:rect l="l" t="t" r="r" b="b"/>
            <a:pathLst>
              <a:path w="7456513" h="6858000">
                <a:moveTo>
                  <a:pt x="0" y="0"/>
                </a:moveTo>
                <a:lnTo>
                  <a:pt x="6059386" y="0"/>
                </a:lnTo>
                <a:lnTo>
                  <a:pt x="6059386" y="1375489"/>
                </a:lnTo>
                <a:lnTo>
                  <a:pt x="7456513" y="1375489"/>
                </a:lnTo>
                <a:lnTo>
                  <a:pt x="7456513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62" name="Rectangle 78">
            <a:extLst>
              <a:ext uri="{FF2B5EF4-FFF2-40B4-BE49-F238E27FC236}">
                <a16:creationId xmlns:a16="http://schemas.microsoft.com/office/drawing/2014/main" id="{A21C8291-E3D5-4240-8FF4-E5213CBCC4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85818" y="1375492"/>
            <a:ext cx="2770698" cy="5482505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063" name="Rectangle 80">
            <a:extLst>
              <a:ext uri="{FF2B5EF4-FFF2-40B4-BE49-F238E27FC236}">
                <a16:creationId xmlns:a16="http://schemas.microsoft.com/office/drawing/2014/main" id="{08B44AFE-C181-7047-8CC9-CA00BD385E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85818" y="-3"/>
            <a:ext cx="1373567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2CBE3E-B3E7-481F-8BB6-9493E68712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8633" y="1247140"/>
            <a:ext cx="3608208" cy="345084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800" dirty="0"/>
              <a:t>Batch Job Scheduling</a:t>
            </a:r>
          </a:p>
        </p:txBody>
      </p:sp>
    </p:spTree>
    <p:extLst>
      <p:ext uri="{BB962C8B-B14F-4D97-AF65-F5344CB8AC3E}">
        <p14:creationId xmlns:p14="http://schemas.microsoft.com/office/powerpoint/2010/main" val="359877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C868C70C-E5C4-CD47-888C-FCB3373B6D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07D40D60-A371-3746-AE79-A8A0DA64CD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65153"/>
            <a:ext cx="1133856" cy="6292847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525EC29A-9786-924D-875A-91FAF9B126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"/>
            <a:ext cx="565150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49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BA8DE1-C38F-4283-BF8D-906F2FA13F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7323" y="4243241"/>
            <a:ext cx="3853829" cy="1849586"/>
          </a:xfrm>
        </p:spPr>
        <p:txBody>
          <a:bodyPr>
            <a:normAutofit/>
          </a:bodyPr>
          <a:lstStyle/>
          <a:p>
            <a:r>
              <a:rPr lang="en-US" sz="3700"/>
              <a:t>Reinforcement Learning</a:t>
            </a:r>
            <a:endParaRPr lang="ru-RU" sz="3700"/>
          </a:p>
        </p:txBody>
      </p:sp>
      <p:sp>
        <p:nvSpPr>
          <p:cNvPr id="3078" name="Content Placeholder 3077">
            <a:extLst>
              <a:ext uri="{FF2B5EF4-FFF2-40B4-BE49-F238E27FC236}">
                <a16:creationId xmlns:a16="http://schemas.microsoft.com/office/drawing/2014/main" id="{8AF60473-BF8D-4236-BDDE-8F7B89EFC3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55705" y="4202832"/>
            <a:ext cx="5264729" cy="1883335"/>
          </a:xfrm>
        </p:spPr>
        <p:txBody>
          <a:bodyPr>
            <a:normAutofit/>
          </a:bodyPr>
          <a:lstStyle/>
          <a:p>
            <a:r>
              <a:rPr lang="en-US" dirty="0"/>
              <a:t>High-quality scheduling policy</a:t>
            </a:r>
          </a:p>
          <a:p>
            <a:r>
              <a:rPr lang="en-US" dirty="0"/>
              <a:t>Efficiency in new work environments</a:t>
            </a:r>
            <a:endParaRPr lang="ru-RU" dirty="0"/>
          </a:p>
          <a:p>
            <a:r>
              <a:rPr lang="en-US" dirty="0"/>
              <a:t>Key factors</a:t>
            </a:r>
          </a:p>
        </p:txBody>
      </p:sp>
      <p:pic>
        <p:nvPicPr>
          <p:cNvPr id="3074" name="Picture 2" descr="5 Things You Need to Know about Reinforcement Learning - KDnuggets">
            <a:extLst>
              <a:ext uri="{FF2B5EF4-FFF2-40B4-BE49-F238E27FC236}">
                <a16:creationId xmlns:a16="http://schemas.microsoft.com/office/drawing/2014/main" id="{058BBFFB-3686-45DB-8324-6B69BD9E70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77323" y="565153"/>
            <a:ext cx="8186610" cy="3151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0651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C868C70C-E5C4-CD47-888C-FCB3373B6D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8C68F39-5E8A-844C-A8FD-394F253C1E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65153"/>
            <a:ext cx="1133856" cy="6292847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C583CEB-AC2B-2640-94F6-5958E6BC5B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"/>
            <a:ext cx="565150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49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305440-A164-4BEF-BA64-E4E3CAD001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95729" y="455362"/>
            <a:ext cx="3378671" cy="1550419"/>
          </a:xfrm>
        </p:spPr>
        <p:txBody>
          <a:bodyPr>
            <a:normAutofit/>
          </a:bodyPr>
          <a:lstStyle/>
          <a:p>
            <a:r>
              <a:rPr lang="en-US" sz="3700" err="1"/>
              <a:t>RLScheduler</a:t>
            </a:r>
            <a:endParaRPr lang="ru-RU" sz="3700"/>
          </a:p>
        </p:txBody>
      </p:sp>
      <p:sp>
        <p:nvSpPr>
          <p:cNvPr id="46" name="Content Placeholder 8">
            <a:extLst>
              <a:ext uri="{FF2B5EF4-FFF2-40B4-BE49-F238E27FC236}">
                <a16:creationId xmlns:a16="http://schemas.microsoft.com/office/drawing/2014/main" id="{4E2FE5CA-B3BD-44F9-B1CB-A4342E4C86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95728" y="2160016"/>
            <a:ext cx="3378672" cy="3926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Components:</a:t>
            </a:r>
          </a:p>
          <a:p>
            <a:r>
              <a:rPr lang="en-US" dirty="0"/>
              <a:t>The Agent;</a:t>
            </a:r>
          </a:p>
          <a:p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 job scheduling Environment</a:t>
            </a:r>
          </a:p>
          <a:p>
            <a:r>
              <a:rPr lang="en-US" sz="2400" dirty="0"/>
              <a:t>Environment State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2C14C62-6361-4607-AFEC-5C158B1E25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913" y="2005781"/>
            <a:ext cx="7321559" cy="373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90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4" name="Rectangle 33">
            <a:extLst>
              <a:ext uri="{FF2B5EF4-FFF2-40B4-BE49-F238E27FC236}">
                <a16:creationId xmlns:a16="http://schemas.microsoft.com/office/drawing/2014/main" id="{C868C70C-E5C4-CD47-888C-FCB3373B6D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7D40D60-A371-3746-AE79-A8A0DA64CD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65153"/>
            <a:ext cx="1133856" cy="6292847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25EC29A-9786-924D-875A-91FAF9B126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"/>
            <a:ext cx="565150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49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5691AC-33F4-4424-9B9A-FF5F14D1D3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7501" y="455613"/>
            <a:ext cx="4581288" cy="2268667"/>
          </a:xfrm>
        </p:spPr>
        <p:txBody>
          <a:bodyPr>
            <a:normAutofit/>
          </a:bodyPr>
          <a:lstStyle/>
          <a:p>
            <a:r>
              <a:rPr lang="en-US" err="1"/>
              <a:t>RLScheduler</a:t>
            </a:r>
            <a:r>
              <a:rPr lang="en-US"/>
              <a:t> Kernel-based Neural Network</a:t>
            </a:r>
            <a:endParaRPr lang="ru-RU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E3773A0-60B7-43FE-A0A7-3C49ADFF7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66895" y="455613"/>
            <a:ext cx="4963672" cy="22686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Components:</a:t>
            </a:r>
          </a:p>
          <a:p>
            <a:r>
              <a:rPr lang="en-US" dirty="0"/>
              <a:t>Policy network </a:t>
            </a:r>
          </a:p>
          <a:p>
            <a:r>
              <a:rPr lang="en-US" dirty="0"/>
              <a:t>Value network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BF3AEC7-B0F0-4742-95BD-D78A2A46399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1089"/>
          <a:stretch/>
        </p:blipFill>
        <p:spPr>
          <a:xfrm>
            <a:off x="1587664" y="3085222"/>
            <a:ext cx="4955414" cy="321181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C5D321E-9485-488A-B701-DA962ACEEDE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2" b="3083"/>
          <a:stretch/>
        </p:blipFill>
        <p:spPr>
          <a:xfrm>
            <a:off x="6666895" y="3085222"/>
            <a:ext cx="4955421" cy="3211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6765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9">
            <a:extLst>
              <a:ext uri="{FF2B5EF4-FFF2-40B4-BE49-F238E27FC236}">
                <a16:creationId xmlns:a16="http://schemas.microsoft.com/office/drawing/2014/main" id="{2D03A0B2-4A2F-D846-A5E6-FB7CB9A031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375492"/>
            <a:ext cx="2770698" cy="5482505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8" name="Rectangle 11">
            <a:extLst>
              <a:ext uri="{FF2B5EF4-FFF2-40B4-BE49-F238E27FC236}">
                <a16:creationId xmlns:a16="http://schemas.microsoft.com/office/drawing/2014/main" id="{7F573F1D-73A7-FB41-BCAD-FC9AA7DEF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"/>
            <a:ext cx="1373567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 useBgFill="1">
        <p:nvSpPr>
          <p:cNvPr id="29" name="Rectangle 13">
            <a:extLst>
              <a:ext uri="{FF2B5EF4-FFF2-40B4-BE49-F238E27FC236}">
                <a16:creationId xmlns:a16="http://schemas.microsoft.com/office/drawing/2014/main" id="{A88F843D-1C1B-C740-AC27-E3238D0F5F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15">
            <a:extLst>
              <a:ext uri="{FF2B5EF4-FFF2-40B4-BE49-F238E27FC236}">
                <a16:creationId xmlns:a16="http://schemas.microsoft.com/office/drawing/2014/main" id="{A21C8291-E3D5-4240-8FF4-E5213CBCC4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95953" y="1375495"/>
            <a:ext cx="1133856" cy="5482505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31" name="Rectangle 17">
            <a:extLst>
              <a:ext uri="{FF2B5EF4-FFF2-40B4-BE49-F238E27FC236}">
                <a16:creationId xmlns:a16="http://schemas.microsoft.com/office/drawing/2014/main" id="{08B44AFE-C181-7047-8CC9-CA00BD385E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951146" y="1"/>
            <a:ext cx="566928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17AA95-3241-4A3A-81A5-09B639BF0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6858" y="1247140"/>
            <a:ext cx="3609982" cy="345084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100"/>
              <a:t>RLScheduler Variance Reduction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846207B-BF87-4B1D-A1A0-20C51AA74C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1399" y="1896961"/>
            <a:ext cx="4971087" cy="3545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8485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2D03A0B2-4A2F-D846-A5E6-FB7CB9A031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375492"/>
            <a:ext cx="2770698" cy="5482505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F573F1D-73A7-FB41-BCAD-FC9AA7DEF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"/>
            <a:ext cx="1373567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A88F843D-1C1B-C740-AC27-E3238D0F5F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Объект 6" descr="Изображение выглядит как текст, электроника, калькулятор&#10;&#10;Автоматически созданное описание">
            <a:extLst>
              <a:ext uri="{FF2B5EF4-FFF2-40B4-BE49-F238E27FC236}">
                <a16:creationId xmlns:a16="http://schemas.microsoft.com/office/drawing/2014/main" id="{0F7310F2-4CA4-4F4A-8A4F-E4806340CD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-1" b="357"/>
          <a:stretch/>
        </p:blipFill>
        <p:spPr>
          <a:xfrm>
            <a:off x="1778" y="10"/>
            <a:ext cx="5104833" cy="685799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A21C8291-E3D5-4240-8FF4-E5213CBCC4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375492"/>
            <a:ext cx="2770698" cy="5482505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8B44AFE-C181-7047-8CC9-CA00BD385E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"/>
            <a:ext cx="1373567" cy="6857999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81000">
                <a:schemeClr val="accent4">
                  <a:alpha val="50000"/>
                </a:schemeClr>
              </a:gs>
              <a:gs pos="25000">
                <a:schemeClr val="accent2">
                  <a:alpha val="60000"/>
                </a:schemeClr>
              </a:gs>
              <a:gs pos="50000">
                <a:schemeClr val="accent3">
                  <a:alpha val="55000"/>
                </a:schemeClr>
              </a:gs>
              <a:gs pos="99000">
                <a:schemeClr val="accent5">
                  <a:alpha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DC6E01-FD27-445A-B7A0-ED201D2B12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387" y="1247140"/>
            <a:ext cx="5657899" cy="345084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6000" dirty="0" err="1"/>
              <a:t>SchedGym</a:t>
            </a:r>
            <a:r>
              <a:rPr lang="en-US" sz="6000" dirty="0"/>
              <a:t> Environment</a:t>
            </a:r>
          </a:p>
        </p:txBody>
      </p:sp>
    </p:spTree>
    <p:extLst>
      <p:ext uri="{BB962C8B-B14F-4D97-AF65-F5344CB8AC3E}">
        <p14:creationId xmlns:p14="http://schemas.microsoft.com/office/powerpoint/2010/main" val="26831555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BEFC33-A5BC-442D-96CD-9322976716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2569" y="2580833"/>
            <a:ext cx="3326861" cy="848167"/>
          </a:xfrm>
        </p:spPr>
        <p:txBody>
          <a:bodyPr/>
          <a:lstStyle/>
          <a:p>
            <a:r>
              <a:rPr lang="en-US" dirty="0"/>
              <a:t>Conclusion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6294789"/>
      </p:ext>
    </p:extLst>
  </p:cSld>
  <p:clrMapOvr>
    <a:masterClrMapping/>
  </p:clrMapOvr>
</p:sld>
</file>

<file path=ppt/theme/theme1.xml><?xml version="1.0" encoding="utf-8"?>
<a:theme xmlns:a="http://schemas.openxmlformats.org/drawingml/2006/main" name="InterweaveVTI">
  <a:themeElements>
    <a:clrScheme name="AnalogousFromRegularSeedRightStep">
      <a:dk1>
        <a:srgbClr val="000000"/>
      </a:dk1>
      <a:lt1>
        <a:srgbClr val="FFFFFF"/>
      </a:lt1>
      <a:dk2>
        <a:srgbClr val="1A212F"/>
      </a:dk2>
      <a:lt2>
        <a:srgbClr val="F3F0F1"/>
      </a:lt2>
      <a:accent1>
        <a:srgbClr val="32B39E"/>
      </a:accent1>
      <a:accent2>
        <a:srgbClr val="2A9BC2"/>
      </a:accent2>
      <a:accent3>
        <a:srgbClr val="3C6DD4"/>
      </a:accent3>
      <a:accent4>
        <a:srgbClr val="4437C6"/>
      </a:accent4>
      <a:accent5>
        <a:srgbClr val="893CD4"/>
      </a:accent5>
      <a:accent6>
        <a:srgbClr val="B72AC2"/>
      </a:accent6>
      <a:hlink>
        <a:srgbClr val="BF3F53"/>
      </a:hlink>
      <a:folHlink>
        <a:srgbClr val="7F7F7F"/>
      </a:folHlink>
    </a:clrScheme>
    <a:fontScheme name="Interweave">
      <a:majorFont>
        <a:latin typeface="Neue Haas Grotesk Text Pro"/>
        <a:ea typeface=""/>
        <a:cs typeface=""/>
      </a:majorFont>
      <a:minorFont>
        <a:latin typeface="Neue Haas Grotesk Tex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rweaveVTI" id="{2A5AE21D-FC75-4AD0-BC12-FA563BC24905}" vid="{9A4A41B8-EB69-44BB-8E15-B517E25CF8C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63</Words>
  <Application>Microsoft Office PowerPoint</Application>
  <PresentationFormat>Широкоэкранный</PresentationFormat>
  <Paragraphs>22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Neue Haas Grotesk Text Pro</vt:lpstr>
      <vt:lpstr>InterweaveVTI</vt:lpstr>
      <vt:lpstr>RLScheduler: An Automated HPC Batch Job Scheduler Using Reinforcement Learning</vt:lpstr>
      <vt:lpstr>Introduction </vt:lpstr>
      <vt:lpstr>Batch Job Scheduling</vt:lpstr>
      <vt:lpstr>Reinforcement Learning</vt:lpstr>
      <vt:lpstr>RLScheduler</vt:lpstr>
      <vt:lpstr>RLScheduler Kernel-based Neural Network</vt:lpstr>
      <vt:lpstr>RLScheduler Variance Reduction </vt:lpstr>
      <vt:lpstr>SchedGym Environment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RLScheduler: An Automated HPC Batch Job Scheduler Using Reinforcement Learning</dc:title>
  <dc:creator>Dmitry Malyshev</dc:creator>
  <cp:lastModifiedBy>Dmitry Malyshev</cp:lastModifiedBy>
  <cp:revision>1</cp:revision>
  <dcterms:created xsi:type="dcterms:W3CDTF">2021-12-25T16:49:12Z</dcterms:created>
  <dcterms:modified xsi:type="dcterms:W3CDTF">2021-12-25T18:05:21Z</dcterms:modified>
</cp:coreProperties>
</file>