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510323" r:id="rId4"/>
    <p:sldMasterId id="2147510335" r:id="rId5"/>
    <p:sldMasterId id="2147510360" r:id="rId6"/>
    <p:sldMasterId id="2147510369" r:id="rId7"/>
    <p:sldMasterId id="2147510381" r:id="rId8"/>
  </p:sldMasterIdLst>
  <p:notesMasterIdLst>
    <p:notesMasterId r:id="rId23"/>
  </p:notesMasterIdLst>
  <p:handoutMasterIdLst>
    <p:handoutMasterId r:id="rId24"/>
  </p:handoutMasterIdLst>
  <p:sldIdLst>
    <p:sldId id="1223" r:id="rId9"/>
    <p:sldId id="1311" r:id="rId10"/>
    <p:sldId id="271" r:id="rId11"/>
    <p:sldId id="1315" r:id="rId12"/>
    <p:sldId id="1318" r:id="rId13"/>
    <p:sldId id="1319" r:id="rId14"/>
    <p:sldId id="1320" r:id="rId15"/>
    <p:sldId id="1321" r:id="rId16"/>
    <p:sldId id="1324" r:id="rId17"/>
    <p:sldId id="1325" r:id="rId18"/>
    <p:sldId id="1326" r:id="rId19"/>
    <p:sldId id="1327" r:id="rId20"/>
    <p:sldId id="1328" r:id="rId21"/>
    <p:sldId id="1337" r:id="rId22"/>
  </p:sldIdLst>
  <p:sldSz cx="9144000" cy="6858000" type="screen4x3"/>
  <p:notesSz cx="6781800" cy="99187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CC"/>
    <a:srgbClr val="FFFFFF"/>
    <a:srgbClr val="FF3300"/>
    <a:srgbClr val="FECFAC"/>
    <a:srgbClr val="E1FFF7"/>
    <a:srgbClr val="C1FFEF"/>
    <a:srgbClr val="33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EFD3E-DBAA-4476-9D75-B5522EADB881}" v="160" dt="2022-03-09T22:01:48.757"/>
    <p1510:client id="{E12E3505-5336-4E24-BB8D-21DB98105D5E}" v="57" dt="2022-03-10T08:16:20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4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F602BC6-6B1C-4EB7-B93F-17B64BD1A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66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C944693-E6AC-49D1-AB79-C03651820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83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82DC168-FBB1-4E8A-B5FF-631ED89BE516}" type="slidenum">
              <a:rPr lang="en-US" alt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4C8CD-4223-4343-BEC9-CBB7F3782B7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41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8E317-3D95-450F-9893-F1B4EE796F1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Совокупного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1C68B-721F-46F6-AE06-E5E2BE1D4AC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2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3" y="4213"/>
            <a:ext cx="9166686" cy="51486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55853" cy="1379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304" y="2384884"/>
            <a:ext cx="7772400" cy="1899643"/>
          </a:xfrm>
          <a:solidFill>
            <a:srgbClr val="FFFFFF">
              <a:alpha val="69804"/>
            </a:srgbClr>
          </a:solidFill>
        </p:spPr>
        <p:txBody>
          <a:bodyPr lIns="144000" rIns="144000">
            <a:normAutofit/>
          </a:bodyPr>
          <a:lstStyle>
            <a:lvl1pPr>
              <a:defRPr sz="3200" b="1" cap="small" baseline="0">
                <a:solidFill>
                  <a:schemeClr val="accent1"/>
                </a:solidFill>
                <a:latin typeface="PT Sans" panose="020B0503020203020204" pitchFamily="34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5916" y="5337212"/>
            <a:ext cx="5072608" cy="133214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PT Sans" panose="020B0503020203020204" pitchFamily="34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" y="1307734"/>
            <a:ext cx="9155853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853" y="5080882"/>
            <a:ext cx="91440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04664"/>
            <a:ext cx="2333625" cy="62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5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3AFA81-3C49-42BC-9FFC-F4AF672751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6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210050" cy="4913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219200"/>
            <a:ext cx="4211638" cy="4913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09F1-8990-46D7-91A4-EFCBB0456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65070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2045682" y="635000"/>
            <a:ext cx="7098323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 flipV="1">
            <a:off x="5" y="0"/>
            <a:ext cx="204567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 flipV="1">
            <a:off x="2045682" y="0"/>
            <a:ext cx="7098323" cy="63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-1465" y="1557338"/>
            <a:ext cx="204567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>
                <a:solidFill>
                  <a:prstClr val="white"/>
                </a:solidFill>
                <a:latin typeface="Arsenal" panose="02010504060200020004" pitchFamily="2" charset="0"/>
              </a:rPr>
              <a:t>Санкт-Петербургский Государственный  Политехнический Университет</a:t>
            </a: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0" y="234950"/>
            <a:ext cx="101990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043605" y="50809"/>
            <a:ext cx="4615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solidFill>
                  <a:prstClr val="white"/>
                </a:solidFill>
                <a:latin typeface="Arsenal" pitchFamily="2" charset="0"/>
              </a:rPr>
              <a:t>К А Ф Е Д Р А         </a:t>
            </a:r>
            <a:r>
              <a:rPr lang="ru-RU" altLang="ru-RU" sz="3200">
                <a:solidFill>
                  <a:prstClr val="white"/>
                </a:solidFill>
                <a:latin typeface="Arsenal" pitchFamily="2" charset="0"/>
              </a:rPr>
              <a:t>ТЕЛЕМАТИКА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-1465" y="2725738"/>
            <a:ext cx="204567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>
                <a:solidFill>
                  <a:srgbClr val="E4E1D2"/>
                </a:solidFill>
                <a:latin typeface="Arsenal" pitchFamily="2" charset="0"/>
              </a:rPr>
              <a:t>Институт прикладной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>
                <a:solidFill>
                  <a:srgbClr val="E4E1D2"/>
                </a:solidFill>
                <a:latin typeface="Arsenal" pitchFamily="2" charset="0"/>
              </a:rPr>
              <a:t>математики и механики 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045682" y="6453188"/>
            <a:ext cx="7098323" cy="40481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2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256443" y="1484313"/>
            <a:ext cx="1529862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655028" y="2636838"/>
            <a:ext cx="731226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31"/>
          <p:cNvSpPr>
            <a:spLocks noChangeArrowheads="1"/>
          </p:cNvSpPr>
          <p:nvPr/>
        </p:nvSpPr>
        <p:spPr bwMode="auto">
          <a:xfrm flipV="1">
            <a:off x="-2930" y="6453188"/>
            <a:ext cx="2048608" cy="404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200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2645019" y="5157788"/>
            <a:ext cx="5848350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644401" y="5373216"/>
            <a:ext cx="5802580" cy="960512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44401" y="1124744"/>
            <a:ext cx="5813799" cy="3744416"/>
          </a:xfr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  <a:latin typeface="Arsenal" panose="02010504060200020004" pitchFamily="2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372708" y="6453188"/>
            <a:ext cx="2133600" cy="404812"/>
          </a:xfrm>
        </p:spPr>
        <p:txBody>
          <a:bodyPr anchor="ctr"/>
          <a:lstStyle>
            <a:lvl1pPr algn="ctr"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09.09.2014</a:t>
            </a:r>
          </a:p>
        </p:txBody>
      </p:sp>
    </p:spTree>
    <p:extLst>
      <p:ext uri="{BB962C8B-B14F-4D97-AF65-F5344CB8AC3E}">
        <p14:creationId xmlns:p14="http://schemas.microsoft.com/office/powerpoint/2010/main" val="2315014338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1116" y="0"/>
            <a:ext cx="517281" cy="1125538"/>
          </a:xfrm>
          <a:solidFill>
            <a:schemeClr val="tx2"/>
          </a:solidFill>
        </p:spPr>
        <p:txBody>
          <a:bodyPr anchor="t"/>
          <a:lstStyle>
            <a:lvl1pPr>
              <a:defRPr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51FC059-9976-4B91-9CFF-5A31DA8B0BC9}" type="slidenum">
              <a:rPr lang="ru-RU" altLang="en-US">
                <a:solidFill>
                  <a:srgbClr val="E4E1D2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E4E1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53121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47596-C81D-4456-B79F-002B7AC70416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89684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1344" y="1600200"/>
            <a:ext cx="4041531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3552" y="1600200"/>
            <a:ext cx="4041531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D54A2-4060-4F0E-8861-EA2C4DA4BBD4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45117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2164-753A-4C7A-91A4-B8CDFCAF0FEC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54211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6622D-8AA0-4D95-841E-2E286508D582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18464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41CEE-F672-4DBB-8543-640DFCBCE37A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82911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2EDE6-A8EF-49AD-9628-B8397892934A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E4E1D2">
                  <a:lumMod val="90000"/>
                </a:srgb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51520" y="1412776"/>
            <a:ext cx="8375084" cy="369332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52046" y="1341438"/>
            <a:ext cx="8374674" cy="489585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457200" indent="0">
              <a:spcBef>
                <a:spcPts val="600"/>
              </a:spcBef>
              <a:buNone/>
              <a:defRPr/>
            </a:lvl2pPr>
            <a:lvl3pPr marL="914400" indent="0">
              <a:spcBef>
                <a:spcPts val="600"/>
              </a:spcBef>
              <a:buNone/>
              <a:defRPr/>
            </a:lvl3pPr>
            <a:lvl4pPr marL="1371600" indent="0">
              <a:spcBef>
                <a:spcPts val="600"/>
              </a:spcBef>
              <a:buNone/>
              <a:defRPr/>
            </a:lvl4pPr>
            <a:lvl5pPr marL="1828800" indent="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66117575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tIns="108000" bIns="108000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47525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02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6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DBB93-4875-4F1A-AD79-E7DF9B52DAB3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727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5D55E-A6FF-4FFD-8C94-F2BF41EBEE1E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30512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EAF7-DA08-4B74-8C7C-97D91C412A1A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41235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5" y="0"/>
            <a:ext cx="2121877" cy="6235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4644" y="0"/>
            <a:ext cx="6227885" cy="6235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11C22-6A9A-4A0A-805D-4B35C88D6984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18666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2045677" y="635000"/>
            <a:ext cx="7098323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 flipV="1">
            <a:off x="0" y="0"/>
            <a:ext cx="204567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 flipV="1">
            <a:off x="2045677" y="0"/>
            <a:ext cx="7098323" cy="63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/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-1465" y="1557338"/>
            <a:ext cx="204567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400">
                <a:solidFill>
                  <a:schemeClr val="bg1"/>
                </a:solidFill>
                <a:latin typeface="Arsenal" panose="02010504060200020004" pitchFamily="2" charset="0"/>
              </a:rPr>
              <a:t>Санкт-Петербургский Государственный  Политехнический Университет</a:t>
            </a: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0" y="260647"/>
            <a:ext cx="1019908" cy="96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043605" y="50800"/>
            <a:ext cx="4615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bg1"/>
                </a:solidFill>
                <a:latin typeface="Arsenal" pitchFamily="2" charset="0"/>
              </a:rPr>
              <a:t>К А Ф Е Д Р А         </a:t>
            </a:r>
            <a:r>
              <a:rPr lang="ru-RU" altLang="ru-RU" sz="3200">
                <a:solidFill>
                  <a:schemeClr val="bg1"/>
                </a:solidFill>
                <a:latin typeface="Arsenal" pitchFamily="2" charset="0"/>
              </a:rPr>
              <a:t>ТЕЛЕМАТИКА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-1465" y="2725738"/>
            <a:ext cx="204567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chemeClr val="bg2"/>
                </a:solidFill>
                <a:latin typeface="Arsenal" pitchFamily="2" charset="0"/>
              </a:rPr>
              <a:t>Институт прикладной </a:t>
            </a:r>
          </a:p>
          <a:p>
            <a:pPr eaLnBrk="1" hangingPunct="1"/>
            <a:r>
              <a:rPr lang="ru-RU" altLang="ru-RU" sz="1100">
                <a:solidFill>
                  <a:schemeClr val="bg2"/>
                </a:solidFill>
                <a:latin typeface="Arsenal" pitchFamily="2" charset="0"/>
              </a:rPr>
              <a:t>математики и механики 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045677" y="6453188"/>
            <a:ext cx="7098323" cy="40481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ru-RU"/>
          </a:p>
        </p:txBody>
      </p:sp>
      <p:cxnSp>
        <p:nvCxnSpPr>
          <p:cNvPr id="12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107504" y="1484313"/>
            <a:ext cx="1678801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107504" y="2630837"/>
            <a:ext cx="731226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31"/>
          <p:cNvSpPr>
            <a:spLocks noChangeArrowheads="1"/>
          </p:cNvSpPr>
          <p:nvPr/>
        </p:nvSpPr>
        <p:spPr bwMode="auto">
          <a:xfrm flipV="1">
            <a:off x="-2930" y="6453188"/>
            <a:ext cx="2048608" cy="404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/>
          </a:p>
        </p:txBody>
      </p:sp>
      <p:cxnSp>
        <p:nvCxnSpPr>
          <p:cNvPr id="15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2645019" y="5157788"/>
            <a:ext cx="5848350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644401" y="5373216"/>
            <a:ext cx="5802580" cy="960512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44401" y="1124744"/>
            <a:ext cx="5813799" cy="3744416"/>
          </a:xfr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  <a:latin typeface="Arsenal" panose="02010504060200020004" pitchFamily="2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372708" y="6453188"/>
            <a:ext cx="2133600" cy="404812"/>
          </a:xfrm>
        </p:spPr>
        <p:txBody>
          <a:bodyPr anchor="ctr"/>
          <a:lstStyle>
            <a:lvl1pPr algn="ctr"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fld id="{77689624-80B1-430F-A292-23C841149158}" type="datetime1">
              <a:rPr lang="ru-RU" smtClean="0"/>
              <a:pPr/>
              <a:t>10.03.2022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0924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2CFBE5-7068-4FCC-9D00-51833F2BACDD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1116" y="0"/>
            <a:ext cx="517281" cy="1125538"/>
          </a:xfrm>
          <a:solidFill>
            <a:schemeClr val="tx2"/>
          </a:solidFill>
        </p:spPr>
        <p:txBody>
          <a:bodyPr anchor="t"/>
          <a:lstStyle>
            <a:lvl1pPr>
              <a:defRPr smtClean="0">
                <a:solidFill>
                  <a:schemeClr val="bg2"/>
                </a:solidFill>
                <a:latin typeface="+mn-lt"/>
              </a:defRPr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73150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63BBA-EDD8-462C-BA90-FE4004994723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32247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1339" y="1600200"/>
            <a:ext cx="4041531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3547" y="1600200"/>
            <a:ext cx="4041531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4BCBF-059E-47BB-BBE1-508B682B18F6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41839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9A65A-08A0-4826-9483-96D9AE49DC27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65074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466B6-6BB4-4B36-A16E-FCE2F8C87664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36950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4F1EAC-4333-4327-ACB7-732F87B287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04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0A632-1750-4412-B5C4-D981A20CC87A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27462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01A36-3588-4482-9A88-A4B9B8C83075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74498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2045677" y="635000"/>
            <a:ext cx="7098323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077" tIns="43200" rIns="83077" bIns="43200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 sz="1292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 flipV="1">
            <a:off x="0" y="0"/>
            <a:ext cx="204567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108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 flipV="1">
            <a:off x="2045677" y="0"/>
            <a:ext cx="7098323" cy="63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108"/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-1465" y="1557339"/>
            <a:ext cx="2045678" cy="88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92">
                <a:solidFill>
                  <a:schemeClr val="bg1"/>
                </a:solidFill>
                <a:latin typeface="Arsenal" panose="02010504060200020004" pitchFamily="2" charset="0"/>
              </a:rPr>
              <a:t>Санкт-Петербургский Государственный  Политехнический Университет</a:t>
            </a: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0" y="234950"/>
            <a:ext cx="101990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043605" y="50801"/>
            <a:ext cx="4615962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477">
                <a:solidFill>
                  <a:schemeClr val="bg1"/>
                </a:solidFill>
                <a:latin typeface="Arsenal" pitchFamily="2" charset="0"/>
              </a:rPr>
              <a:t>К А Ф Е Д Р А         </a:t>
            </a:r>
            <a:r>
              <a:rPr lang="ru-RU" altLang="ru-RU" sz="2954">
                <a:solidFill>
                  <a:schemeClr val="bg1"/>
                </a:solidFill>
                <a:latin typeface="Arsenal" pitchFamily="2" charset="0"/>
              </a:rPr>
              <a:t>ТЕЛЕМАТИКА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-1465" y="2725738"/>
            <a:ext cx="2045678" cy="40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015">
                <a:solidFill>
                  <a:schemeClr val="bg2"/>
                </a:solidFill>
                <a:latin typeface="Arsenal" pitchFamily="2" charset="0"/>
              </a:rPr>
              <a:t>Институт прикладной </a:t>
            </a:r>
          </a:p>
          <a:p>
            <a:pPr algn="ctr" eaLnBrk="1" hangingPunct="1"/>
            <a:r>
              <a:rPr lang="ru-RU" altLang="ru-RU" sz="1015">
                <a:solidFill>
                  <a:schemeClr val="bg2"/>
                </a:solidFill>
                <a:latin typeface="Arsenal" pitchFamily="2" charset="0"/>
              </a:rPr>
              <a:t>математики и механики 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045677" y="6453188"/>
            <a:ext cx="7098323" cy="40481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3077" tIns="43200" rIns="83077" bIns="43200" anchor="ctr"/>
          <a:lstStyle/>
          <a:p>
            <a:pPr>
              <a:defRPr/>
            </a:pPr>
            <a:endParaRPr lang="ru-RU" sz="2215"/>
          </a:p>
        </p:txBody>
      </p:sp>
      <p:cxnSp>
        <p:nvCxnSpPr>
          <p:cNvPr id="12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256443" y="1484313"/>
            <a:ext cx="1529862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655028" y="2636838"/>
            <a:ext cx="731226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31"/>
          <p:cNvSpPr>
            <a:spLocks noChangeArrowheads="1"/>
          </p:cNvSpPr>
          <p:nvPr/>
        </p:nvSpPr>
        <p:spPr bwMode="auto">
          <a:xfrm flipV="1">
            <a:off x="-2930" y="6453188"/>
            <a:ext cx="2048608" cy="404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108"/>
          </a:p>
        </p:txBody>
      </p:sp>
      <p:cxnSp>
        <p:nvCxnSpPr>
          <p:cNvPr id="15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2645019" y="5157788"/>
            <a:ext cx="5848350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644401" y="5373216"/>
            <a:ext cx="5802580" cy="960512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44401" y="1124744"/>
            <a:ext cx="5813799" cy="3744416"/>
          </a:xfrm>
        </p:spPr>
        <p:txBody>
          <a:bodyPr/>
          <a:lstStyle>
            <a:lvl1pPr algn="ctr">
              <a:defRPr sz="3323" b="1">
                <a:solidFill>
                  <a:schemeClr val="accent1"/>
                </a:solidFill>
                <a:latin typeface="Arsenal" panose="02010504060200020004" pitchFamily="2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372708" y="6453188"/>
            <a:ext cx="2133600" cy="404812"/>
          </a:xfrm>
        </p:spPr>
        <p:txBody>
          <a:bodyPr anchor="ctr"/>
          <a:lstStyle>
            <a:lvl1pPr algn="ctr"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</p:spTree>
    <p:extLst>
      <p:ext uri="{BB962C8B-B14F-4D97-AF65-F5344CB8AC3E}">
        <p14:creationId xmlns:p14="http://schemas.microsoft.com/office/powerpoint/2010/main" val="2156661655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1116" y="0"/>
            <a:ext cx="517281" cy="1125538"/>
          </a:xfrm>
          <a:solidFill>
            <a:schemeClr val="tx2"/>
          </a:solidFill>
        </p:spPr>
        <p:txBody>
          <a:bodyPr anchor="t"/>
          <a:lstStyle>
            <a:lvl1pPr>
              <a:defRPr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51FC059-9976-4B91-9CFF-5A31DA8B0BC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15009920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47596-C81D-4456-B79F-002B7AC7041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27359863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1339" y="1600200"/>
            <a:ext cx="4041531" cy="46355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3547" y="1600200"/>
            <a:ext cx="4041531" cy="46355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D54A2-4060-4F0E-8861-EA2C4DA4BBD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82401605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2164-753A-4C7A-91A4-B8CDFCAF0FE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869769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6622D-8AA0-4D95-841E-2E286508D58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23436612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41CEE-F672-4DBB-8543-640DFCBCE37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09106196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DBB93-4875-4F1A-AD79-E7DF9B52DAB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13858496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BB4A71-2D23-4345-8574-83C543451E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95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5D55E-A6FF-4FFD-8C94-F2BF41EBEE1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1167717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EAF7-DA08-4B74-8C7C-97D91C412A1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0495064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0"/>
            <a:ext cx="2121877" cy="6235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4639" y="0"/>
            <a:ext cx="6227885" cy="6235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11C22-6A9A-4A0A-805D-4B35C88D698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51808201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2045677" y="635000"/>
            <a:ext cx="7098323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 flipV="1">
            <a:off x="0" y="0"/>
            <a:ext cx="204567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 flipV="1">
            <a:off x="2045677" y="0"/>
            <a:ext cx="7098323" cy="63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/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-1465" y="1557338"/>
            <a:ext cx="204567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400">
                <a:solidFill>
                  <a:schemeClr val="bg1"/>
                </a:solidFill>
                <a:latin typeface="Arsenal" panose="02010504060200020004" pitchFamily="2" charset="0"/>
              </a:rPr>
              <a:t>Санкт-Петербургский Государственный  Политехнический Университет</a:t>
            </a: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0" y="260647"/>
            <a:ext cx="1019908" cy="96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043605" y="50800"/>
            <a:ext cx="4615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bg1"/>
                </a:solidFill>
                <a:latin typeface="Arsenal" pitchFamily="2" charset="0"/>
              </a:rPr>
              <a:t>К А Ф Е Д Р А         </a:t>
            </a:r>
            <a:r>
              <a:rPr lang="ru-RU" altLang="ru-RU" sz="3200">
                <a:solidFill>
                  <a:schemeClr val="bg1"/>
                </a:solidFill>
                <a:latin typeface="Arsenal" pitchFamily="2" charset="0"/>
              </a:rPr>
              <a:t>ТЕЛЕМАТИКА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-1465" y="2725738"/>
            <a:ext cx="204567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chemeClr val="bg2"/>
                </a:solidFill>
                <a:latin typeface="Arsenal" pitchFamily="2" charset="0"/>
              </a:rPr>
              <a:t>Институт прикладной </a:t>
            </a:r>
          </a:p>
          <a:p>
            <a:pPr eaLnBrk="1" hangingPunct="1"/>
            <a:r>
              <a:rPr lang="ru-RU" altLang="ru-RU" sz="1100">
                <a:solidFill>
                  <a:schemeClr val="bg2"/>
                </a:solidFill>
                <a:latin typeface="Arsenal" pitchFamily="2" charset="0"/>
              </a:rPr>
              <a:t>математики и механики 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045677" y="6453188"/>
            <a:ext cx="7098323" cy="40481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ru-RU"/>
          </a:p>
        </p:txBody>
      </p:sp>
      <p:cxnSp>
        <p:nvCxnSpPr>
          <p:cNvPr id="12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107504" y="1484313"/>
            <a:ext cx="1678801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107504" y="2630837"/>
            <a:ext cx="731226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31"/>
          <p:cNvSpPr>
            <a:spLocks noChangeArrowheads="1"/>
          </p:cNvSpPr>
          <p:nvPr/>
        </p:nvSpPr>
        <p:spPr bwMode="auto">
          <a:xfrm flipV="1">
            <a:off x="-2930" y="6453188"/>
            <a:ext cx="2048608" cy="404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10800000"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/>
          </a:p>
        </p:txBody>
      </p:sp>
      <p:cxnSp>
        <p:nvCxnSpPr>
          <p:cNvPr id="15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2645019" y="5157788"/>
            <a:ext cx="5848350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644401" y="5373216"/>
            <a:ext cx="5802580" cy="960512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44401" y="1124744"/>
            <a:ext cx="5813799" cy="3744416"/>
          </a:xfr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  <a:latin typeface="Arsenal" panose="02010504060200020004" pitchFamily="2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372708" y="6453188"/>
            <a:ext cx="2133600" cy="404812"/>
          </a:xfrm>
        </p:spPr>
        <p:txBody>
          <a:bodyPr anchor="ctr"/>
          <a:lstStyle>
            <a:lvl1pPr algn="ctr"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fld id="{77689624-80B1-430F-A292-23C841149158}" type="datetime1">
              <a:rPr lang="ru-RU" smtClean="0"/>
              <a:pPr/>
              <a:t>10.03.2022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83967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2CFBE5-7068-4FCC-9D00-51833F2BACDD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1116" y="0"/>
            <a:ext cx="517281" cy="1125538"/>
          </a:xfrm>
          <a:solidFill>
            <a:schemeClr val="tx2"/>
          </a:solidFill>
        </p:spPr>
        <p:txBody>
          <a:bodyPr anchor="t"/>
          <a:lstStyle>
            <a:lvl1pPr>
              <a:defRPr smtClean="0">
                <a:solidFill>
                  <a:schemeClr val="bg2"/>
                </a:solidFill>
                <a:latin typeface="+mn-lt"/>
              </a:defRPr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87305"/>
      </p:ext>
    </p:extLst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63BBA-EDD8-462C-BA90-FE4004994723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0788"/>
      </p:ext>
    </p:extLst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1339" y="1600200"/>
            <a:ext cx="4041531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3547" y="1600200"/>
            <a:ext cx="4041531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4BCBF-059E-47BB-BBE1-508B682B18F6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22862"/>
      </p:ext>
    </p:extLst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9A65A-08A0-4826-9483-96D9AE49DC27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0421"/>
      </p:ext>
    </p:extLst>
  </p:cSld>
  <p:clrMapOvr>
    <a:masterClrMapping/>
  </p:clrMapOvr>
  <p:transition spd="med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466B6-6BB4-4B36-A16E-FCE2F8C87664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44521"/>
      </p:ext>
    </p:extLst>
  </p:cSld>
  <p:clrMapOvr>
    <a:masterClrMapping/>
  </p:clrMapOvr>
  <p:transition spd="med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0A632-1750-4412-B5C4-D981A20CC87A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68059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113076"/>
            <a:ext cx="8471284" cy="2376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8460940" cy="23762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BB4A71-2D23-4345-8574-83C543451E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23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01A36-3588-4482-9A88-A4B9B8C83075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88479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BF3F51E-5BDB-4B66-B3FB-6EE3A329E5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9FE1F4-B4E7-433A-B22A-7ED6FDD2B1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3608" y="437884"/>
            <a:ext cx="7920880" cy="66482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1423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404664"/>
            <a:ext cx="892899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46E4F0-2A80-46DF-9B9A-D93964D67D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5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7E0931-9517-49AE-849E-8E760A668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6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1484784"/>
            <a:ext cx="7770041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484784"/>
            <a:ext cx="7082705" cy="47525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97352"/>
            <a:ext cx="298303" cy="2606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5334B7-011D-4364-ACB3-6DF958815A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717" y="427403"/>
            <a:ext cx="752523" cy="693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37884"/>
            <a:ext cx="7920880" cy="66482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2"/>
            <a:ext cx="87129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324" r:id="rId1"/>
    <p:sldLayoutId id="2147510325" r:id="rId2"/>
    <p:sldLayoutId id="2147510326" r:id="rId3"/>
    <p:sldLayoutId id="2147510327" r:id="rId4"/>
    <p:sldLayoutId id="2147510334" r:id="rId5"/>
    <p:sldLayoutId id="2147510328" r:id="rId6"/>
    <p:sldLayoutId id="2147510329" r:id="rId7"/>
    <p:sldLayoutId id="2147510330" r:id="rId8"/>
    <p:sldLayoutId id="2147510331" r:id="rId9"/>
    <p:sldLayoutId id="2147510332" r:id="rId10"/>
    <p:sldLayoutId id="214751032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0" i="0" kern="1200" cap="sm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339" y="1600200"/>
            <a:ext cx="8223738" cy="4635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</a:rPr>
              <a:t>09.09.2014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4640" y="0"/>
            <a:ext cx="844208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6720" y="0"/>
            <a:ext cx="517280" cy="11255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B2EDE6-A8EF-49AD-9628-B8397892934A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E4E1D2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336" r:id="rId1"/>
    <p:sldLayoutId id="2147510337" r:id="rId2"/>
    <p:sldLayoutId id="2147510338" r:id="rId3"/>
    <p:sldLayoutId id="2147510339" r:id="rId4"/>
    <p:sldLayoutId id="2147510340" r:id="rId5"/>
    <p:sldLayoutId id="2147510341" r:id="rId6"/>
    <p:sldLayoutId id="2147510342" r:id="rId7"/>
    <p:sldLayoutId id="2147510343" r:id="rId8"/>
    <p:sldLayoutId id="2147510344" r:id="rId9"/>
    <p:sldLayoutId id="2147510345" r:id="rId10"/>
    <p:sldLayoutId id="2147510346" r:id="rId11"/>
    <p:sldLayoutId id="2147510347" r:id="rId12"/>
  </p:sldLayoutIdLst>
  <p:transition spd="med">
    <p:dissolv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anose="02010504060200020004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339" y="1600200"/>
            <a:ext cx="8223738" cy="4635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fld id="{76F665D1-C37C-44BE-8D6C-8880D0FF0498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4639" y="0"/>
            <a:ext cx="844208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6720" y="0"/>
            <a:ext cx="51728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 Rounded MT Bold" pitchFamily="34" charset="0"/>
              </a:defRPr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9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361" r:id="rId1"/>
    <p:sldLayoutId id="2147510362" r:id="rId2"/>
    <p:sldLayoutId id="2147510363" r:id="rId3"/>
    <p:sldLayoutId id="2147510364" r:id="rId4"/>
    <p:sldLayoutId id="2147510365" r:id="rId5"/>
    <p:sldLayoutId id="2147510366" r:id="rId6"/>
    <p:sldLayoutId id="2147510367" r:id="rId7"/>
    <p:sldLayoutId id="2147510368" r:id="rId8"/>
  </p:sldLayoutIdLst>
  <p:transition spd="med">
    <p:dissolv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anose="02010504060200020004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3077" tIns="43200" rIns="83077" bIns="43200" anchor="ctr"/>
          <a:lstStyle/>
          <a:p>
            <a:pPr>
              <a:defRPr/>
            </a:pPr>
            <a:endParaRPr lang="ru-RU" sz="2215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339" y="1600200"/>
            <a:ext cx="8223738" cy="4635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108" smtClean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09.09.2014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8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4639" y="0"/>
            <a:ext cx="844208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6720" y="0"/>
            <a:ext cx="517280" cy="11255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15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B2EDE6-A8EF-49AD-9628-B8397892934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637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370" r:id="rId1"/>
    <p:sldLayoutId id="2147510371" r:id="rId2"/>
    <p:sldLayoutId id="2147510372" r:id="rId3"/>
    <p:sldLayoutId id="2147510373" r:id="rId4"/>
    <p:sldLayoutId id="2147510374" r:id="rId5"/>
    <p:sldLayoutId id="2147510375" r:id="rId6"/>
    <p:sldLayoutId id="2147510376" r:id="rId7"/>
    <p:sldLayoutId id="2147510377" r:id="rId8"/>
    <p:sldLayoutId id="2147510378" r:id="rId9"/>
    <p:sldLayoutId id="2147510379" r:id="rId10"/>
    <p:sldLayoutId id="2147510380" r:id="rId11"/>
  </p:sldLayoutIdLst>
  <p:transition spd="med">
    <p:dissolv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senal" panose="02010504060200020004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senal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senal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senal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senal" pitchFamily="2" charset="0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1477">
          <a:solidFill>
            <a:schemeClr val="tx1"/>
          </a:solidFill>
          <a:latin typeface="+mn-lt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1292">
          <a:solidFill>
            <a:schemeClr val="tx1"/>
          </a:solidFill>
          <a:latin typeface="+mn-lt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292">
          <a:solidFill>
            <a:schemeClr val="tx1"/>
          </a:solidFill>
          <a:latin typeface="+mn-lt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292">
          <a:solidFill>
            <a:schemeClr val="tx1"/>
          </a:solidFill>
          <a:latin typeface="+mn-lt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292">
          <a:solidFill>
            <a:schemeClr val="tx1"/>
          </a:solidFill>
          <a:latin typeface="+mn-lt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292">
          <a:solidFill>
            <a:schemeClr val="tx1"/>
          </a:solidFill>
          <a:latin typeface="+mn-lt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292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339" y="1600200"/>
            <a:ext cx="8223738" cy="4635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fld id="{76F665D1-C37C-44BE-8D6C-8880D0FF0498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4639" y="0"/>
            <a:ext cx="844208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6720" y="0"/>
            <a:ext cx="51728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 Rounded MT Bold" pitchFamily="34" charset="0"/>
              </a:defRPr>
            </a:lvl1pPr>
          </a:lstStyle>
          <a:p>
            <a:fld id="{A87AA158-4061-4C97-9CC3-E76F610CA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382" r:id="rId1"/>
    <p:sldLayoutId id="2147510383" r:id="rId2"/>
    <p:sldLayoutId id="2147510384" r:id="rId3"/>
    <p:sldLayoutId id="2147510385" r:id="rId4"/>
    <p:sldLayoutId id="2147510386" r:id="rId5"/>
    <p:sldLayoutId id="2147510387" r:id="rId6"/>
    <p:sldLayoutId id="2147510388" r:id="rId7"/>
    <p:sldLayoutId id="2147510389" r:id="rId8"/>
  </p:sldLayoutIdLst>
  <p:transition spd="med">
    <p:dissolv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anose="02010504060200020004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senal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2" y="4064298"/>
            <a:ext cx="8134163" cy="1128899"/>
          </a:xfrm>
        </p:spPr>
        <p:txBody>
          <a:bodyPr>
            <a:normAutofit fontScale="90000"/>
          </a:bodyPr>
          <a:lstStyle/>
          <a:p>
            <a:pPr algn="r"/>
            <a:r>
              <a:rPr lang="ru-RU" altLang="en-US"/>
              <a:t>Квантовые компьютеры. Квантовые вычисления</a:t>
            </a:r>
            <a:br>
              <a:rPr lang="ru-RU" altLang="en-US"/>
            </a:br>
            <a:endParaRPr lang="en-GB" altLang="en-US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95536" y="2163771"/>
            <a:ext cx="8099177" cy="1500187"/>
          </a:xfrm>
        </p:spPr>
        <p:txBody>
          <a:bodyPr/>
          <a:lstStyle/>
          <a:p>
            <a:pPr algn="ctr"/>
            <a:r>
              <a:rPr lang="ru-RU"/>
              <a:t>Введение в профессиональную деятельность</a:t>
            </a:r>
            <a:br>
              <a:rPr lang="ru-RU"/>
            </a:b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4F1EAC-4333-4327-ACB7-732F87B287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50825" y="4149725"/>
            <a:ext cx="87137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n-US" altLang="en-US" sz="1800">
              <a:latin typeface="Arial" charset="0"/>
            </a:endParaRPr>
          </a:p>
          <a:p>
            <a:pPr algn="l" eaLnBrk="1" hangingPunct="1"/>
            <a:endParaRPr lang="en-US" altLang="en-US" sz="1800">
              <a:latin typeface="Arial" charset="0"/>
            </a:endParaRPr>
          </a:p>
          <a:p>
            <a:pPr algn="l"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EB3B74-1DEC-4AB8-B179-80EEC25DD399}"/>
              </a:ext>
            </a:extLst>
          </p:cNvPr>
          <p:cNvSpPr txBox="1"/>
          <p:nvPr/>
        </p:nvSpPr>
        <p:spPr>
          <a:xfrm>
            <a:off x="935596" y="570855"/>
            <a:ext cx="781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ИНСТИТУТ КОМПЬЮТЕРНЫХ НАУК И ТЕХНОЛОГИЙ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E059C-CFB2-40BB-B00F-3BAC8E84DB50}"/>
              </a:ext>
            </a:extLst>
          </p:cNvPr>
          <p:cNvSpPr txBox="1"/>
          <p:nvPr/>
        </p:nvSpPr>
        <p:spPr>
          <a:xfrm>
            <a:off x="503548" y="1520788"/>
            <a:ext cx="7991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/>
              <a:t>ВШ ИСКУСТВЕННОГО ИНТЕЛЛЕКТА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7A51F7-DC85-495F-99E3-196A83EEEF09}"/>
              </a:ext>
            </a:extLst>
          </p:cNvPr>
          <p:cNvSpPr txBox="1"/>
          <p:nvPr/>
        </p:nvSpPr>
        <p:spPr>
          <a:xfrm>
            <a:off x="3815916" y="60932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03</a:t>
            </a:r>
            <a:r>
              <a:rPr lang="ru-RU"/>
              <a:t>.0</a:t>
            </a:r>
            <a:r>
              <a:rPr lang="en-US"/>
              <a:t>3</a:t>
            </a:r>
            <a:r>
              <a:rPr lang="ru-RU"/>
              <a:t>.2022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B7337E-3976-4FA9-A2D7-2B5A2A94DD9E}"/>
              </a:ext>
            </a:extLst>
          </p:cNvPr>
          <p:cNvSpPr txBox="1"/>
          <p:nvPr/>
        </p:nvSpPr>
        <p:spPr>
          <a:xfrm>
            <a:off x="2123728" y="548122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err="1"/>
              <a:t>Брезгина</a:t>
            </a:r>
            <a:r>
              <a:rPr lang="ru-RU"/>
              <a:t> Ольга, Савенко Маргарита, </a:t>
            </a:r>
            <a:r>
              <a:rPr lang="ru-RU" err="1"/>
              <a:t>Салимли</a:t>
            </a:r>
            <a:r>
              <a:rPr lang="ru-RU"/>
              <a:t> Айзек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4D7A21-4E56-48BE-81CE-41D640D49872}"/>
              </a:ext>
            </a:extLst>
          </p:cNvPr>
          <p:cNvSpPr txBox="1"/>
          <p:nvPr/>
        </p:nvSpPr>
        <p:spPr>
          <a:xfrm>
            <a:off x="381000" y="1219200"/>
            <a:ext cx="4210050" cy="49133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b="0" i="0">
                <a:effectLst/>
                <a:latin typeface="+mn-lt"/>
              </a:rPr>
              <a:t>Упрощённая схема вычисления на квантовом компьютере выглядит так: берется система кубитов, на которой записывается начальное состояние. Затем состояние системы или ее подсистем изменяется посредством унитарных преобразований, выполняющих те или иные логические операции. В конце измеряется значение, и это результат работы компьютера.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b="0" i="0">
                <a:effectLst/>
                <a:latin typeface="+mn-lt"/>
              </a:rPr>
              <a:t>Роль проводов классического компьютера играют кубиты, а роль логических блоков классического компьютера играют унитарные преобразования. </a:t>
            </a:r>
            <a:endParaRPr lang="ru-RU" sz="1900">
              <a:latin typeface="+mn-lt"/>
            </a:endParaRPr>
          </a:p>
        </p:txBody>
      </p:sp>
      <p:pic>
        <p:nvPicPr>
          <p:cNvPr id="6" name="Picture 2" descr="Квантовые компьютеры способны уничтожить блокчейн | Компьютерра">
            <a:extLst>
              <a:ext uri="{FF2B5EF4-FFF2-40B4-BE49-F238E27FC236}">
                <a16:creationId xmlns:a16="http://schemas.microsoft.com/office/drawing/2014/main" id="{7D48AAE7-72F2-4D1E-AF1E-5C54FDD23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450" y="2296545"/>
            <a:ext cx="4211638" cy="275862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597352"/>
            <a:ext cx="298303" cy="2606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F9FE1F4-B4E7-433A-B22A-7ED6FDD2B160}" type="slidenum">
              <a:rPr lang="en-US" b="1" kern="1200">
                <a:latin typeface="Tahoma" pitchFamily="34" charset="0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b="1" kern="120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37884"/>
            <a:ext cx="7920880" cy="664820"/>
          </a:xfrm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ru-RU" b="0" i="0" kern="1200" cap="small" baseline="0">
                <a:latin typeface="+mj-lt"/>
                <a:ea typeface="+mj-ea"/>
                <a:cs typeface="+mj-cs"/>
              </a:rPr>
              <a:t>Квантовые вычисления  </a:t>
            </a:r>
          </a:p>
        </p:txBody>
      </p:sp>
    </p:spTree>
    <p:extLst>
      <p:ext uri="{BB962C8B-B14F-4D97-AF65-F5344CB8AC3E}">
        <p14:creationId xmlns:p14="http://schemas.microsoft.com/office/powerpoint/2010/main" val="242037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CBC57B-64AC-452D-94B7-480927EEEFF0}"/>
              </a:ext>
            </a:extLst>
          </p:cNvPr>
          <p:cNvSpPr txBox="1"/>
          <p:nvPr/>
        </p:nvSpPr>
        <p:spPr>
          <a:xfrm>
            <a:off x="381000" y="1219200"/>
            <a:ext cx="4210050" cy="49133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285750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0" i="0">
                <a:effectLst/>
                <a:latin typeface="+mn-lt"/>
              </a:rPr>
              <a:t>Твердотельные квантовые точки на полупроводниках</a:t>
            </a:r>
          </a:p>
          <a:p>
            <a:pPr marL="285750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0" i="0">
                <a:effectLst/>
                <a:latin typeface="+mn-lt"/>
              </a:rPr>
              <a:t>Сверхпроводящие элементы (джозефсоновские переходы, сквиды и др.)</a:t>
            </a:r>
            <a:endParaRPr lang="ru-RU" sz="2000">
              <a:latin typeface="+mn-lt"/>
            </a:endParaRPr>
          </a:p>
          <a:p>
            <a:pPr marL="285750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0" i="0">
                <a:effectLst/>
                <a:latin typeface="+mn-lt"/>
              </a:rPr>
              <a:t>Ионы в вакуумных ловушках Пауля (или атомы в оптических ловушках)</a:t>
            </a:r>
          </a:p>
          <a:p>
            <a:pPr marL="285750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0" i="0">
                <a:effectLst/>
                <a:latin typeface="+mn-lt"/>
              </a:rPr>
              <a:t>Смешанные технологии: использование заранее приготовленных запутанных состояний фотонов для управления атомными ансамблями или как элементы управления классическими вычислительными сетями.</a:t>
            </a:r>
            <a:endParaRPr lang="ru-RU" sz="2000">
              <a:latin typeface="+mn-lt"/>
            </a:endParaRPr>
          </a:p>
        </p:txBody>
      </p:sp>
      <p:pic>
        <p:nvPicPr>
          <p:cNvPr id="7" name="Picture 2" descr="Российский квантовый компьютер оценили в 24 млрд рублей">
            <a:extLst>
              <a:ext uri="{FF2B5EF4-FFF2-40B4-BE49-F238E27FC236}">
                <a16:creationId xmlns:a16="http://schemas.microsoft.com/office/drawing/2014/main" id="{4345C918-56A5-415F-8546-491B00644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450" y="2096492"/>
            <a:ext cx="4211638" cy="315872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597352"/>
            <a:ext cx="298303" cy="2606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F9FE1F4-B4E7-433A-B22A-7ED6FDD2B160}" type="slidenum">
              <a:rPr lang="en-US" b="1" kern="1200">
                <a:latin typeface="Tahoma" pitchFamily="34" charset="0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b="1" kern="120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37884"/>
            <a:ext cx="7920880" cy="664820"/>
          </a:xfrm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ru-RU" b="0" i="0" kern="1200" cap="small" baseline="0">
                <a:latin typeface="+mj-lt"/>
                <a:ea typeface="+mj-ea"/>
                <a:cs typeface="+mj-cs"/>
              </a:rPr>
              <a:t>Главные технологии для квантового компьютера</a:t>
            </a:r>
          </a:p>
        </p:txBody>
      </p:sp>
    </p:spTree>
    <p:extLst>
      <p:ext uri="{BB962C8B-B14F-4D97-AF65-F5344CB8AC3E}">
        <p14:creationId xmlns:p14="http://schemas.microsoft.com/office/powerpoint/2010/main" val="82928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37884"/>
            <a:ext cx="7920880" cy="664820"/>
          </a:xfrm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ru-RU" b="0" i="0" kern="1200" cap="small" baseline="0">
                <a:latin typeface="+mj-lt"/>
                <a:ea typeface="+mj-ea"/>
                <a:cs typeface="+mj-cs"/>
              </a:rPr>
              <a:t>Первый прототип</a:t>
            </a:r>
          </a:p>
        </p:txBody>
      </p:sp>
      <p:pic>
        <p:nvPicPr>
          <p:cNvPr id="6" name="Picture 2" descr="Битва технологий: сможет ли квантовый компьютер заменить ПК - РИА Новости,  19.09.2017">
            <a:extLst>
              <a:ext uri="{FF2B5EF4-FFF2-40B4-BE49-F238E27FC236}">
                <a16:creationId xmlns:a16="http://schemas.microsoft.com/office/drawing/2014/main" id="{1CB1D2C1-6E0A-4310-A977-D6331CE1A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727329"/>
            <a:ext cx="4038600" cy="22717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3A8063-BEE8-439E-B4D6-EC70060B8916}"/>
              </a:ext>
            </a:extLst>
          </p:cNvPr>
          <p:cNvSpPr txBox="1"/>
          <p:nvPr/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ru-RU" sz="2000" b="0" i="0">
                <a:effectLst/>
                <a:latin typeface="+mn-lt"/>
              </a:rPr>
              <a:t>в 1994 году Питер Шор из исследовательского подразделения AT&amp;T Research описал специфичный квантовый алгоритм для разбиения на простые множители (факторизации) больших чисел. В 1998 году в Калифорнийском университет Беркли под руководством доктора Айзека Чунга был создан первый 2-кубитный квантовый компьютер. Этот компьютер позволял реализовать четыре вычислительных потока.</a:t>
            </a:r>
            <a:endParaRPr lang="ru-RU" sz="200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676456" y="6597352"/>
            <a:ext cx="298303" cy="2606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F9FE1F4-B4E7-433A-B22A-7ED6FDD2B160}" type="slidenum">
              <a:rPr 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4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E1F4-B4E7-433A-B22A-7ED6FDD2B1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10175"/>
            <a:ext cx="7920880" cy="664820"/>
          </a:xfrm>
        </p:spPr>
        <p:txBody>
          <a:bodyPr/>
          <a:lstStyle/>
          <a:p>
            <a:r>
              <a:rPr lang="ru-RU"/>
              <a:t>Вопрос к аудитории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BE09F-CDBF-42B7-8514-BCE3740CF06F}"/>
              </a:ext>
            </a:extLst>
          </p:cNvPr>
          <p:cNvSpPr txBox="1"/>
          <p:nvPr/>
        </p:nvSpPr>
        <p:spPr>
          <a:xfrm>
            <a:off x="251520" y="1520788"/>
            <a:ext cx="882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/>
              <a:t>Чем же квантовый компьютер лучше классического?</a:t>
            </a:r>
          </a:p>
        </p:txBody>
      </p:sp>
    </p:spTree>
    <p:extLst>
      <p:ext uri="{BB962C8B-B14F-4D97-AF65-F5344CB8AC3E}">
        <p14:creationId xmlns:p14="http://schemas.microsoft.com/office/powerpoint/2010/main" val="2167970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/>
              <a:t>Итого</a:t>
            </a:r>
            <a:endParaRPr lang="el-GR" alt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126413" cy="4306888"/>
          </a:xfrm>
        </p:spPr>
        <p:txBody>
          <a:bodyPr>
            <a:normAutofit/>
          </a:bodyPr>
          <a:lstStyle/>
          <a:p>
            <a:pPr algn="just"/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состоянии суперпозиции информация о свойствах объекта не теряется, поэтому  не происходит диссипация энергии и </a:t>
            </a:r>
            <a:r>
              <a:rPr kumimoji="0" lang="ru-RU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увеличение энтропии. </a:t>
            </a:r>
            <a:endParaRPr lang="ru-RU" altLang="ru-RU"/>
          </a:p>
          <a:p>
            <a:pPr marL="0" indent="0" algn="just" eaLnBrk="1" hangingPunct="1">
              <a:buNone/>
            </a:pPr>
            <a:endParaRPr lang="ru-RU" altLang="ru-RU"/>
          </a:p>
          <a:p>
            <a:pPr algn="just" eaLnBrk="1" hangingPunct="1"/>
            <a:r>
              <a:rPr lang="ru-RU" b="0" i="0">
                <a:solidFill>
                  <a:srgbClr val="000000"/>
                </a:solidFill>
                <a:effectLst/>
                <a:latin typeface="-apple-system"/>
              </a:rPr>
              <a:t>Теоретически новая схема квантового </a:t>
            </a:r>
            <a:r>
              <a:rPr lang="ru-RU" b="0" i="0" err="1">
                <a:solidFill>
                  <a:srgbClr val="000000"/>
                </a:solidFill>
                <a:effectLst/>
                <a:latin typeface="-apple-system"/>
              </a:rPr>
              <a:t>компьтера</a:t>
            </a:r>
            <a:r>
              <a:rPr lang="ru-RU" b="0" i="0">
                <a:solidFill>
                  <a:srgbClr val="000000"/>
                </a:solidFill>
                <a:effectLst/>
                <a:latin typeface="-apple-system"/>
              </a:rPr>
              <a:t> может работать намного (в экспоненциальное число раз) быстрее классической.</a:t>
            </a:r>
            <a:endParaRPr lang="el-GR" altLang="ru-RU"/>
          </a:p>
        </p:txBody>
      </p:sp>
    </p:spTree>
    <p:extLst>
      <p:ext uri="{BB962C8B-B14F-4D97-AF65-F5344CB8AC3E}">
        <p14:creationId xmlns:p14="http://schemas.microsoft.com/office/powerpoint/2010/main" val="177755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72290-3537-48DC-882C-FDCA638C5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Содержание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B0BF16-82F9-46A5-8160-06D387EA2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21219-865F-4D37-A0D5-2E340353E040}"/>
              </a:ext>
            </a:extLst>
          </p:cNvPr>
          <p:cNvSpPr txBox="1"/>
          <p:nvPr/>
        </p:nvSpPr>
        <p:spPr>
          <a:xfrm>
            <a:off x="359533" y="1520788"/>
            <a:ext cx="50045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1.История Квантового программирования</a:t>
            </a:r>
          </a:p>
          <a:p>
            <a:pPr algn="l"/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2.Что такое </a:t>
            </a:r>
            <a:r>
              <a:rPr lang="ru-RU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кубит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algn="l"/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3.Эффект квантовой запутанности</a:t>
            </a:r>
          </a:p>
          <a:p>
            <a:pPr algn="l"/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Интерференция, спин и суперпозиция</a:t>
            </a:r>
            <a:endParaRPr lang="ru-RU" sz="18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ru-RU" sz="1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Копенгагенская интерпретация </a:t>
            </a:r>
          </a:p>
          <a:p>
            <a:pPr algn="l"/>
            <a:r>
              <a:rPr lang="ru-RU" sz="1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Измерение или коллапс волновой функции, квантовая запутанность </a:t>
            </a:r>
          </a:p>
          <a:p>
            <a:pPr algn="l"/>
            <a:r>
              <a:rPr lang="ru-RU" sz="1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Квантовые вычисления </a:t>
            </a:r>
          </a:p>
          <a:p>
            <a:pPr algn="l"/>
            <a:r>
              <a:rPr lang="ru-RU" sz="1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 Главные технологии для квантового компьютера </a:t>
            </a:r>
          </a:p>
          <a:p>
            <a:pPr algn="l"/>
            <a:r>
              <a:rPr lang="ru-RU" sz="1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 Первый прототип квантового компьютера</a:t>
            </a:r>
            <a:endParaRPr lang="ru-R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998141B-A8D9-449E-A79A-D885EB313E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51"/>
          <a:stretch/>
        </p:blipFill>
        <p:spPr>
          <a:xfrm>
            <a:off x="4583755" y="430779"/>
            <a:ext cx="4536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2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442280"/>
            <a:ext cx="7884876" cy="718468"/>
          </a:xfrm>
        </p:spPr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Введение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5788" y="1772816"/>
            <a:ext cx="4464496" cy="4642904"/>
          </a:xfrm>
        </p:spPr>
        <p:txBody>
          <a:bodyPr>
            <a:normAutofit fontScale="85000" lnSpcReduction="10000"/>
          </a:bodyPr>
          <a:lstStyle/>
          <a:p>
            <a:pPr algn="just">
              <a:defRPr/>
            </a:pPr>
            <a:r>
              <a:rPr lang="ru-RU" sz="180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 истоков самой идеи квантового программирования стоит  знаменитый американский ученый и популяризатор науки Ричард Фейнман, который предположил возможность существования квантового компьютера еще в 1981 году. В то время никто еще не задумывался всерьез о реализации этой идеи на практике. Даже в теории она казалась весьма непростой.</a:t>
            </a:r>
          </a:p>
          <a:p>
            <a:pPr algn="just">
              <a:defRPr/>
            </a:pPr>
            <a:r>
              <a:rPr lang="ru-RU" sz="180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Квантовая механика, в отличие от классической, которую все мы изучали в школе, описывает явления не на уровне тел, а на уровне атомов, электронов, фотонов и прочих элементарных частиц. И квантовые эффекты, которые предполагалось использовать, создавая первый квантовый компьютер, проявляются в микроскопических масштабах.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u-RU"/>
          </a:p>
        </p:txBody>
      </p:sp>
      <p:pic>
        <p:nvPicPr>
          <p:cNvPr id="1028" name="Picture 4" descr="Квантовые компьютеры позволят финансовой индустрии сделать скачок вперед  уже в ближайшем будущем - 112 Украина">
            <a:extLst>
              <a:ext uri="{FF2B5EF4-FFF2-40B4-BE49-F238E27FC236}">
                <a16:creationId xmlns:a16="http://schemas.microsoft.com/office/drawing/2014/main" id="{BF0A0D69-A584-4BD9-BBAE-1CFA37324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4644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6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10175"/>
            <a:ext cx="7920880" cy="664820"/>
          </a:xfrm>
        </p:spPr>
        <p:txBody>
          <a:bodyPr/>
          <a:lstStyle/>
          <a:p>
            <a:r>
              <a:rPr lang="ru-RU"/>
              <a:t>Что такое </a:t>
            </a:r>
            <a:r>
              <a:rPr lang="ru-RU" err="1"/>
              <a:t>кубит</a:t>
            </a:r>
            <a:r>
              <a:rPr lang="ru-RU"/>
              <a:t>?</a:t>
            </a: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DE5A915-BE8C-48DE-A554-37CAE417C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4" t="45178" r="62903" b="31061"/>
          <a:stretch/>
        </p:blipFill>
        <p:spPr>
          <a:xfrm>
            <a:off x="6724988" y="2528900"/>
            <a:ext cx="1944216" cy="198022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DFCDB-E31D-4AF2-B7D0-17F2E4F8C2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5A242-8E69-49AF-AAD9-201884765C9F}"/>
              </a:ext>
            </a:extLst>
          </p:cNvPr>
          <p:cNvSpPr txBox="1"/>
          <p:nvPr/>
        </p:nvSpPr>
        <p:spPr>
          <a:xfrm>
            <a:off x="251520" y="1340768"/>
            <a:ext cx="65887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Сфера Блоха является одним из методов описание </a:t>
            </a:r>
            <a:r>
              <a:rPr lang="ru-RU" sz="180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однокубитного</a:t>
            </a:r>
            <a:r>
              <a:rPr lang="ru-RU" sz="180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квантового состояния (которое является двухмерным комплексным вектором) в виде трехмерного </a:t>
            </a:r>
            <a:r>
              <a:rPr lang="ru-RU" sz="180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вещественнозначного</a:t>
            </a:r>
            <a:r>
              <a:rPr lang="ru-RU" sz="180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вектора. Это важно, поскольку метод позволяет визуализировать </a:t>
            </a:r>
            <a:r>
              <a:rPr lang="ru-RU" sz="180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однокубитные</a:t>
            </a:r>
            <a:r>
              <a:rPr lang="ru-RU" sz="180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состояния и, таким образом, продолжать рассуждения, что может оказать неоценимую помощь в понимании </a:t>
            </a:r>
            <a:r>
              <a:rPr lang="ru-RU" sz="180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многокубитных</a:t>
            </a:r>
            <a:r>
              <a:rPr lang="ru-RU" sz="180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состояний 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В некотором смысле </a:t>
            </a:r>
            <a:r>
              <a:rPr lang="ru-RU" sz="180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кубит</a:t>
            </a:r>
            <a:r>
              <a:rPr lang="ru-RU" sz="180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имеет переменное плавающее значение, но трудность в том, что невозможно узнать это значение для конкретного момента времени, как это делается для обычных переменных.   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180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   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5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10174"/>
            <a:ext cx="7920880" cy="664820"/>
          </a:xfrm>
        </p:spPr>
        <p:txBody>
          <a:bodyPr/>
          <a:lstStyle/>
          <a:p>
            <a:r>
              <a:rPr lang="ru-RU"/>
              <a:t>Эффект квантовой запутанность 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51520" y="1767277"/>
            <a:ext cx="8712967" cy="3456384"/>
          </a:xfrm>
        </p:spPr>
        <p:txBody>
          <a:bodyPr/>
          <a:lstStyle/>
          <a:p>
            <a:pPr marL="0" indent="0" algn="just">
              <a:buNone/>
            </a:pPr>
            <a:endParaRPr lang="ru-RU" altLang="ru-RU" b="1">
              <a:solidFill>
                <a:srgbClr val="C00000"/>
              </a:solidFill>
            </a:endParaRPr>
          </a:p>
          <a:p>
            <a:pPr algn="just"/>
            <a:endParaRPr lang="ru-RU" altLang="ru-RU" b="1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631116" y="0"/>
            <a:ext cx="517281" cy="1125538"/>
          </a:xfrm>
          <a:prstGeom prst="rect">
            <a:avLst/>
          </a:prstGeom>
        </p:spPr>
        <p:txBody>
          <a:bodyPr/>
          <a:lstStyle/>
          <a:p>
            <a:pPr defTabSz="844083">
              <a:defRPr/>
            </a:pPr>
            <a:fld id="{C51FC059-9976-4B91-9CFF-5A31DA8B0BC9}" type="slidenum">
              <a:rPr lang="ru-RU" altLang="en-US">
                <a:solidFill>
                  <a:srgbClr val="E4E1D2"/>
                </a:solidFill>
                <a:latin typeface="Calibri"/>
              </a:rPr>
              <a:pPr defTabSz="844083">
                <a:defRPr/>
              </a:pPr>
              <a:t>5</a:t>
            </a:fld>
            <a:endParaRPr lang="ru-RU" altLang="en-US">
              <a:solidFill>
                <a:srgbClr val="E4E1D2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7C77F-98B3-4212-8621-FA4AAB8F8765}"/>
              </a:ext>
            </a:extLst>
          </p:cNvPr>
          <p:cNvSpPr txBox="1"/>
          <p:nvPr/>
        </p:nvSpPr>
        <p:spPr>
          <a:xfrm>
            <a:off x="359532" y="1520788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Квантовой запутанностью называют такое явление, когда квантовые состояния двух и более частиц оказываются взаимосвязаны. То есть, определив состояние одной частицы, можно предсказать некоторые характеристики другой. Примечательно, что изменение некоторого параметра одной частицы приводит к изменению некоторого параметра другой частицы, независимо от расстояния.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 квантовой запутанности происходит, повторю, мгновенная передача информации, образуется магическая связь.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Сегодняшняя квантовая физика отвечает на этот вопрос изящным образом. Между частицами происходит мгновенная связь не из-за того, что информация передается очень быстро, а потому что на более глубоком уровне они просто не разделены, а все еще находятся вместе. Они находятся в так называемой квантовой запутанности.</a:t>
            </a:r>
          </a:p>
          <a:p>
            <a:pPr algn="l"/>
            <a:endParaRPr lang="ru-RU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4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359571"/>
            <a:ext cx="7812868" cy="738258"/>
          </a:xfrm>
        </p:spPr>
        <p:txBody>
          <a:bodyPr/>
          <a:lstStyle/>
          <a:p>
            <a:r>
              <a:rPr lang="ru-RU"/>
              <a:t>Интерференция, спин и суперпозиция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A158-4061-4C97-9CC3-E76F610CA13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196752"/>
            <a:ext cx="8707840" cy="5400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algn="just">
              <a:buNone/>
            </a:pPr>
            <a:endParaRPr lang="ru-RU" altLang="ru-RU" kern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538CA-DAFA-4CC7-8EDC-8F6BE2BCBC51}"/>
              </a:ext>
            </a:extLst>
          </p:cNvPr>
          <p:cNvSpPr txBox="1"/>
          <p:nvPr/>
        </p:nvSpPr>
        <p:spPr>
          <a:xfrm>
            <a:off x="359532" y="1556792"/>
            <a:ext cx="39244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Интерференция света – это «волновое» поведение света, когда на экране отображается много чередующихся ярких и тёмных вертикальных полос. Еще эти вертикальные полосы называются интерференционной картиной.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нашем макромире мы часто наблюдаем, что свет ведёт себя, как волна Теперь рассмотрим 2-й эксперимент. Это знаменитый эксперимент Штерна-</a:t>
            </a:r>
            <a:r>
              <a:rPr lang="ru-RU" sz="180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Герлаха</a:t>
            </a:r>
            <a:r>
              <a:rPr lang="ru-RU" sz="180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(который провели в 20-х годах прошлого века).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6B7C0A-A93E-4B10-8C04-4E4DD56B4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713" y="3945384"/>
            <a:ext cx="4748287" cy="25530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1EDEC-48F5-467C-881D-7FFBD299A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556792"/>
            <a:ext cx="4831690" cy="2196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02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46986-7F0E-4483-A2D2-588D4CBD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Эффект наблюдателя 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3F11D6B-BA92-4323-BB76-6750332D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6622D-8AA0-4D95-841E-2E286508D582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7</a:t>
            </a:fld>
            <a:endParaRPr lang="ru-RU" altLang="en-US">
              <a:solidFill>
                <a:srgbClr val="E4E1D2">
                  <a:lumMod val="90000"/>
                </a:srgb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D530FA-AA6C-4D10-94E7-895FAC1D1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2540"/>
            <a:ext cx="8964488" cy="4794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29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7AAFC-0CBF-4E72-803D-79AB733E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10175"/>
            <a:ext cx="7920880" cy="664820"/>
          </a:xfrm>
        </p:spPr>
        <p:txBody>
          <a:bodyPr/>
          <a:lstStyle/>
          <a:p>
            <a:r>
              <a:rPr lang="ru-RU"/>
              <a:t>Копенгагенская интерпретация</a:t>
            </a:r>
            <a:r>
              <a:rPr lang="en-US"/>
              <a:t> </a:t>
            </a: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826385-5592-418A-9EAF-801D6F50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6622D-8AA0-4D95-841E-2E286508D582}" type="slidenum">
              <a:rPr lang="ru-RU" altLang="en-US" smtClean="0">
                <a:solidFill>
                  <a:srgbClr val="E4E1D2">
                    <a:lumMod val="90000"/>
                  </a:srgbClr>
                </a:solidFill>
              </a:rPr>
              <a:pPr>
                <a:defRPr/>
              </a:pPr>
              <a:t>8</a:t>
            </a:fld>
            <a:endParaRPr lang="ru-RU" altLang="en-US">
              <a:solidFill>
                <a:srgbClr val="E4E1D2">
                  <a:lumMod val="90000"/>
                </a:srgb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80DE38-069F-4CCB-B156-A4959FABA878}"/>
              </a:ext>
            </a:extLst>
          </p:cNvPr>
          <p:cNvSpPr/>
          <p:nvPr/>
        </p:nvSpPr>
        <p:spPr>
          <a:xfrm>
            <a:off x="3290439" y="2708920"/>
            <a:ext cx="5643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62AC07-E58B-4FE3-945F-436EB7EFDC81}"/>
              </a:ext>
            </a:extLst>
          </p:cNvPr>
          <p:cNvSpPr txBox="1"/>
          <p:nvPr/>
        </p:nvSpPr>
        <p:spPr>
          <a:xfrm>
            <a:off x="1285921" y="198884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EABBB8-818C-4BEB-9A49-5B11A5ABC60E}"/>
              </a:ext>
            </a:extLst>
          </p:cNvPr>
          <p:cNvSpPr txBox="1"/>
          <p:nvPr/>
        </p:nvSpPr>
        <p:spPr>
          <a:xfrm>
            <a:off x="251521" y="1556792"/>
            <a:ext cx="5400600" cy="5619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4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Согласно данной концепции квантовые частицы существуют не в одном конкретном состоянии, а во всех возможных состояниях одновременно, и только при наблюдении или измерении кристаллизируется одно конкретное состояние, и это состояние, которое мы наблюдаем.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spcBef>
                <a:spcPts val="4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Итак, согласно копенгагенской интерпретации, квантовая механика дает только знания о явлениях, а не об объективно существующих объектах. Она предполагает, что реальность становится физически «реальной» только тогда, когда ее наблюдают, поэтому реальность может не быть объективной и детерминистической, но на самом деле может быть субъективной и находиться под влиянием нашего сознания.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/>
          </a:p>
        </p:txBody>
      </p:sp>
      <p:pic>
        <p:nvPicPr>
          <p:cNvPr id="1026" name="Picture 2" descr="Копенгагенская интерпретация: a_nikonov — LiveJournal">
            <a:extLst>
              <a:ext uri="{FF2B5EF4-FFF2-40B4-BE49-F238E27FC236}">
                <a16:creationId xmlns:a16="http://schemas.microsoft.com/office/drawing/2014/main" id="{3E062362-D32F-4A73-8561-29A26371B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448780"/>
            <a:ext cx="3491879" cy="51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6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E1F4-B4E7-433A-B22A-7ED6FDD2B1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10175"/>
            <a:ext cx="7920880" cy="664820"/>
          </a:xfrm>
        </p:spPr>
        <p:txBody>
          <a:bodyPr/>
          <a:lstStyle/>
          <a:p>
            <a:r>
              <a:rPr lang="ru-RU" dirty="0"/>
              <a:t>Измерение или коллапс волновой функции, квантовая запутанность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1580" y="1373572"/>
            <a:ext cx="7980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/>
          </a:p>
          <a:p>
            <a:pPr algn="just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F7C39-6F66-4545-9822-F8C5F5E584D3}"/>
              </a:ext>
            </a:extLst>
          </p:cNvPr>
          <p:cNvSpPr txBox="1"/>
          <p:nvPr/>
        </p:nvSpPr>
        <p:spPr>
          <a:xfrm>
            <a:off x="359532" y="1556791"/>
            <a:ext cx="8604956" cy="519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>
                <a:solidFill>
                  <a:srgbClr val="111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Волновая функция — это описание состояния квантового объекта (нашего фотона или электрона).</a:t>
            </a:r>
            <a:endParaRPr lang="ru-RU" sz="18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1800">
                <a:solidFill>
                  <a:srgbClr val="1111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ru-RU" sz="1800">
                <a:solidFill>
                  <a:srgbClr val="111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пином квантовой частицы (электрона, фотона) называется </a:t>
            </a:r>
            <a:r>
              <a:rPr lang="ru-RU" sz="1800" err="1">
                <a:solidFill>
                  <a:srgbClr val="111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ёё</a:t>
            </a:r>
            <a:r>
              <a:rPr lang="ru-RU" sz="1800">
                <a:solidFill>
                  <a:srgbClr val="111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собственный угловой момент. Спин можно представить в виде вектора, а саму квантовую частицу –  в виде микроскопического магнитика.</a:t>
            </a:r>
          </a:p>
          <a:p>
            <a:pPr marL="285750" indent="-285750"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180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80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оллапс </a:t>
            </a:r>
            <a:r>
              <a:rPr lang="ru-RU" sz="180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волновой функции — мгновенное изменение описания квантового состояния (волновой функции) объекта, происходящее при измерении.</a:t>
            </a:r>
          </a:p>
          <a:p>
            <a:pPr marL="285750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180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Понятие «квантовая запутанность» появилось из теоретического предположения, вытекающего из уравнений квантовой механики. Оно означает вот что: если 2 квантовые частицы (ими могут быть электроны, фотоны) оказываются взаимозависимыми (запутанными), то связь сохраняется, даже если их разнести в разные части Вселенной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Открытие квантовой запутанности в некоторой степени объясняет теоретическую возможность телепортации</a:t>
            </a:r>
            <a:endParaRPr lang="ru-RU" sz="180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endParaRPr lang="ru-RU" sz="18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95011"/>
      </p:ext>
    </p:extLst>
  </p:cSld>
  <p:clrMapOvr>
    <a:masterClrMapping/>
  </p:clrMapOvr>
</p:sld>
</file>

<file path=ppt/theme/theme1.xml><?xml version="1.0" encoding="utf-8"?>
<a:theme xmlns:a="http://schemas.openxmlformats.org/drawingml/2006/main" name="SCC">
  <a:themeElements>
    <a:clrScheme name="Политех">
      <a:dk1>
        <a:srgbClr val="575756"/>
      </a:dk1>
      <a:lt1>
        <a:srgbClr val="FFFFFF"/>
      </a:lt1>
      <a:dk2>
        <a:srgbClr val="575756"/>
      </a:dk2>
      <a:lt2>
        <a:srgbClr val="BCBCBC"/>
      </a:lt2>
      <a:accent1>
        <a:srgbClr val="369461"/>
      </a:accent1>
      <a:accent2>
        <a:srgbClr val="DB3519"/>
      </a:accent2>
      <a:accent3>
        <a:srgbClr val="007789"/>
      </a:accent3>
      <a:accent4>
        <a:srgbClr val="90984F"/>
      </a:accent4>
      <a:accent5>
        <a:srgbClr val="2FA0E1"/>
      </a:accent5>
      <a:accent6>
        <a:srgbClr val="F0961D"/>
      </a:accent6>
      <a:hlink>
        <a:srgbClr val="E25A0B"/>
      </a:hlink>
      <a:folHlink>
        <a:srgbClr val="850006"/>
      </a:folHlink>
    </a:clrScheme>
    <a:fontScheme name="Политех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кругленный">
  <a:themeElements>
    <a:clrScheme name="кафедра">
      <a:dk1>
        <a:sysClr val="windowText" lastClr="000000"/>
      </a:dk1>
      <a:lt1>
        <a:sysClr val="window" lastClr="FFFFFF"/>
      </a:lt1>
      <a:dk2>
        <a:srgbClr val="545452"/>
      </a:dk2>
      <a:lt2>
        <a:srgbClr val="E4E1D2"/>
      </a:lt2>
      <a:accent1>
        <a:srgbClr val="BB3223"/>
      </a:accent1>
      <a:accent2>
        <a:srgbClr val="D38E20"/>
      </a:accent2>
      <a:accent3>
        <a:srgbClr val="B2B09C"/>
      </a:accent3>
      <a:accent4>
        <a:srgbClr val="898778"/>
      </a:accent4>
      <a:accent5>
        <a:srgbClr val="E8B54D"/>
      </a:accent5>
      <a:accent6>
        <a:srgbClr val="786C71"/>
      </a:accent6>
      <a:hlink>
        <a:srgbClr val="D38E20"/>
      </a:hlink>
      <a:folHlink>
        <a:srgbClr val="B2B2B2"/>
      </a:folHlink>
    </a:clrScheme>
    <a:fontScheme name="Политех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1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9933"/>
        </a:accent1>
        <a:accent2>
          <a:srgbClr val="99FF99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8AE78A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2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9933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A5CDA5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3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CC66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A5CDA5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4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CC66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A5CDA5"/>
        </a:accent6>
        <a:hlink>
          <a:srgbClr val="996666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5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E9C57D"/>
        </a:accent1>
        <a:accent2>
          <a:srgbClr val="BCDCBC"/>
        </a:accent2>
        <a:accent3>
          <a:srgbClr val="FFFFFF"/>
        </a:accent3>
        <a:accent4>
          <a:srgbClr val="000000"/>
        </a:accent4>
        <a:accent5>
          <a:srgbClr val="F2DFBF"/>
        </a:accent5>
        <a:accent6>
          <a:srgbClr val="AAC7AA"/>
        </a:accent6>
        <a:hlink>
          <a:srgbClr val="714B4B"/>
        </a:hlink>
        <a:folHlink>
          <a:srgbClr val="003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6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E9C57D"/>
        </a:accent1>
        <a:accent2>
          <a:srgbClr val="BCDCBC"/>
        </a:accent2>
        <a:accent3>
          <a:srgbClr val="FFFFFF"/>
        </a:accent3>
        <a:accent4>
          <a:srgbClr val="000000"/>
        </a:accent4>
        <a:accent5>
          <a:srgbClr val="F2DFBF"/>
        </a:accent5>
        <a:accent6>
          <a:srgbClr val="AAC7AA"/>
        </a:accent6>
        <a:hlink>
          <a:srgbClr val="714B4B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Скругленный">
  <a:themeElements>
    <a:clrScheme name="кафедра">
      <a:dk1>
        <a:sysClr val="windowText" lastClr="000000"/>
      </a:dk1>
      <a:lt1>
        <a:sysClr val="window" lastClr="FFFFFF"/>
      </a:lt1>
      <a:dk2>
        <a:srgbClr val="545452"/>
      </a:dk2>
      <a:lt2>
        <a:srgbClr val="E4E1D2"/>
      </a:lt2>
      <a:accent1>
        <a:srgbClr val="BB3223"/>
      </a:accent1>
      <a:accent2>
        <a:srgbClr val="D38E20"/>
      </a:accent2>
      <a:accent3>
        <a:srgbClr val="B2B09C"/>
      </a:accent3>
      <a:accent4>
        <a:srgbClr val="898778"/>
      </a:accent4>
      <a:accent5>
        <a:srgbClr val="E8B54D"/>
      </a:accent5>
      <a:accent6>
        <a:srgbClr val="786C71"/>
      </a:accent6>
      <a:hlink>
        <a:srgbClr val="D38E20"/>
      </a:hlink>
      <a:folHlink>
        <a:srgbClr val="B2B2B2"/>
      </a:folHlink>
    </a:clrScheme>
    <a:fontScheme name="3_Скругленный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1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9933"/>
        </a:accent1>
        <a:accent2>
          <a:srgbClr val="99FF99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8AE78A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2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9933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A5CDA5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3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CC66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A5CDA5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4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CC66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A5CDA5"/>
        </a:accent6>
        <a:hlink>
          <a:srgbClr val="996666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5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E9C57D"/>
        </a:accent1>
        <a:accent2>
          <a:srgbClr val="BCDCBC"/>
        </a:accent2>
        <a:accent3>
          <a:srgbClr val="FFFFFF"/>
        </a:accent3>
        <a:accent4>
          <a:srgbClr val="000000"/>
        </a:accent4>
        <a:accent5>
          <a:srgbClr val="F2DFBF"/>
        </a:accent5>
        <a:accent6>
          <a:srgbClr val="AAC7AA"/>
        </a:accent6>
        <a:hlink>
          <a:srgbClr val="714B4B"/>
        </a:hlink>
        <a:folHlink>
          <a:srgbClr val="003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6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E9C57D"/>
        </a:accent1>
        <a:accent2>
          <a:srgbClr val="BCDCBC"/>
        </a:accent2>
        <a:accent3>
          <a:srgbClr val="FFFFFF"/>
        </a:accent3>
        <a:accent4>
          <a:srgbClr val="000000"/>
        </a:accent4>
        <a:accent5>
          <a:srgbClr val="F2DFBF"/>
        </a:accent5>
        <a:accent6>
          <a:srgbClr val="AAC7AA"/>
        </a:accent6>
        <a:hlink>
          <a:srgbClr val="714B4B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кругленный">
  <a:themeElements>
    <a:clrScheme name="кафедра">
      <a:dk1>
        <a:sysClr val="windowText" lastClr="000000"/>
      </a:dk1>
      <a:lt1>
        <a:sysClr val="window" lastClr="FFFFFF"/>
      </a:lt1>
      <a:dk2>
        <a:srgbClr val="545452"/>
      </a:dk2>
      <a:lt2>
        <a:srgbClr val="E4E1D2"/>
      </a:lt2>
      <a:accent1>
        <a:srgbClr val="BB3223"/>
      </a:accent1>
      <a:accent2>
        <a:srgbClr val="D38E20"/>
      </a:accent2>
      <a:accent3>
        <a:srgbClr val="B2B09C"/>
      </a:accent3>
      <a:accent4>
        <a:srgbClr val="898778"/>
      </a:accent4>
      <a:accent5>
        <a:srgbClr val="E8B54D"/>
      </a:accent5>
      <a:accent6>
        <a:srgbClr val="786C71"/>
      </a:accent6>
      <a:hlink>
        <a:srgbClr val="D38E20"/>
      </a:hlink>
      <a:folHlink>
        <a:srgbClr val="B2B2B2"/>
      </a:folHlink>
    </a:clrScheme>
    <a:fontScheme name="3_Скругленный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1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9933"/>
        </a:accent1>
        <a:accent2>
          <a:srgbClr val="99FF99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8AE78A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2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9933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A5CDA5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3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CC66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A5CDA5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4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CC66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A5CDA5"/>
        </a:accent6>
        <a:hlink>
          <a:srgbClr val="996666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5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E9C57D"/>
        </a:accent1>
        <a:accent2>
          <a:srgbClr val="BCDCBC"/>
        </a:accent2>
        <a:accent3>
          <a:srgbClr val="FFFFFF"/>
        </a:accent3>
        <a:accent4>
          <a:srgbClr val="000000"/>
        </a:accent4>
        <a:accent5>
          <a:srgbClr val="F2DFBF"/>
        </a:accent5>
        <a:accent6>
          <a:srgbClr val="AAC7AA"/>
        </a:accent6>
        <a:hlink>
          <a:srgbClr val="714B4B"/>
        </a:hlink>
        <a:folHlink>
          <a:srgbClr val="003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6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E9C57D"/>
        </a:accent1>
        <a:accent2>
          <a:srgbClr val="BCDCBC"/>
        </a:accent2>
        <a:accent3>
          <a:srgbClr val="FFFFFF"/>
        </a:accent3>
        <a:accent4>
          <a:srgbClr val="000000"/>
        </a:accent4>
        <a:accent5>
          <a:srgbClr val="F2DFBF"/>
        </a:accent5>
        <a:accent6>
          <a:srgbClr val="AAC7AA"/>
        </a:accent6>
        <a:hlink>
          <a:srgbClr val="714B4B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кругленный">
  <a:themeElements>
    <a:clrScheme name="кафедра">
      <a:dk1>
        <a:sysClr val="windowText" lastClr="000000"/>
      </a:dk1>
      <a:lt1>
        <a:sysClr val="window" lastClr="FFFFFF"/>
      </a:lt1>
      <a:dk2>
        <a:srgbClr val="545452"/>
      </a:dk2>
      <a:lt2>
        <a:srgbClr val="E4E1D2"/>
      </a:lt2>
      <a:accent1>
        <a:srgbClr val="BB3223"/>
      </a:accent1>
      <a:accent2>
        <a:srgbClr val="D38E20"/>
      </a:accent2>
      <a:accent3>
        <a:srgbClr val="B2B09C"/>
      </a:accent3>
      <a:accent4>
        <a:srgbClr val="898778"/>
      </a:accent4>
      <a:accent5>
        <a:srgbClr val="E8B54D"/>
      </a:accent5>
      <a:accent6>
        <a:srgbClr val="786C71"/>
      </a:accent6>
      <a:hlink>
        <a:srgbClr val="D38E20"/>
      </a:hlink>
      <a:folHlink>
        <a:srgbClr val="B2B2B2"/>
      </a:folHlink>
    </a:clrScheme>
    <a:fontScheme name="3_Скругленный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кругленный 1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9933"/>
        </a:accent1>
        <a:accent2>
          <a:srgbClr val="99FF99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8AE78A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2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9933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A5CDA5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3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CC66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A5CDA5"/>
        </a:accent6>
        <a:hlink>
          <a:srgbClr val="9966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4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FFCC66"/>
        </a:accent1>
        <a:accent2>
          <a:srgbClr val="B6E2B6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A5CDA5"/>
        </a:accent6>
        <a:hlink>
          <a:srgbClr val="996666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5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E9C57D"/>
        </a:accent1>
        <a:accent2>
          <a:srgbClr val="BCDCBC"/>
        </a:accent2>
        <a:accent3>
          <a:srgbClr val="FFFFFF"/>
        </a:accent3>
        <a:accent4>
          <a:srgbClr val="000000"/>
        </a:accent4>
        <a:accent5>
          <a:srgbClr val="F2DFBF"/>
        </a:accent5>
        <a:accent6>
          <a:srgbClr val="AAC7AA"/>
        </a:accent6>
        <a:hlink>
          <a:srgbClr val="714B4B"/>
        </a:hlink>
        <a:folHlink>
          <a:srgbClr val="003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кругленный 16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E9C57D"/>
        </a:accent1>
        <a:accent2>
          <a:srgbClr val="BCDCBC"/>
        </a:accent2>
        <a:accent3>
          <a:srgbClr val="FFFFFF"/>
        </a:accent3>
        <a:accent4>
          <a:srgbClr val="000000"/>
        </a:accent4>
        <a:accent5>
          <a:srgbClr val="F2DFBF"/>
        </a:accent5>
        <a:accent6>
          <a:srgbClr val="AAC7AA"/>
        </a:accent6>
        <a:hlink>
          <a:srgbClr val="714B4B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F6DF0B13A8E6B46962D880E219CA9AD" ma:contentTypeVersion="5" ma:contentTypeDescription="Создание документа." ma:contentTypeScope="" ma:versionID="580d608c13e27d16e433df99369726bd">
  <xsd:schema xmlns:xsd="http://www.w3.org/2001/XMLSchema" xmlns:xs="http://www.w3.org/2001/XMLSchema" xmlns:p="http://schemas.microsoft.com/office/2006/metadata/properties" xmlns:ns2="0f35af64-307e-4a20-a4f0-18dc37bdba1b" targetNamespace="http://schemas.microsoft.com/office/2006/metadata/properties" ma:root="true" ma:fieldsID="b03bbc523f2b7a222261f8f0e5becdfa" ns2:_="">
    <xsd:import namespace="0f35af64-307e-4a20-a4f0-18dc37bdb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5af64-307e-4a20-a4f0-18dc37bdba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FBE9A4-55F5-4E25-AA6C-30CB317E7AD9}">
  <ds:schemaRefs>
    <ds:schemaRef ds:uri="0f35af64-307e-4a20-a4f0-18dc37bdba1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CB93B4-7DEC-48BE-A5B0-758900268C1B}">
  <ds:schemaRefs>
    <ds:schemaRef ds:uri="0f35af64-307e-4a20-a4f0-18dc37bdba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039E30D-93B4-4832-AE8E-6341C76D74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presentaciones\Mezclas.pot</Template>
  <TotalTime>0</TotalTime>
  <Words>938</Words>
  <Application>Microsoft Office PowerPoint</Application>
  <PresentationFormat>Экран (4:3)</PresentationFormat>
  <Paragraphs>74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-apple-system</vt:lpstr>
      <vt:lpstr>Arial</vt:lpstr>
      <vt:lpstr>Arial Rounded MT Bold</vt:lpstr>
      <vt:lpstr>Arsenal</vt:lpstr>
      <vt:lpstr>Calibri</vt:lpstr>
      <vt:lpstr>Open Sans</vt:lpstr>
      <vt:lpstr>PT Sans</vt:lpstr>
      <vt:lpstr>Tahoma</vt:lpstr>
      <vt:lpstr>Times New Roman</vt:lpstr>
      <vt:lpstr>Wingdings</vt:lpstr>
      <vt:lpstr>SCC</vt:lpstr>
      <vt:lpstr>4_Скругленный</vt:lpstr>
      <vt:lpstr>3_Скругленный</vt:lpstr>
      <vt:lpstr>6_Скругленный</vt:lpstr>
      <vt:lpstr>7_Скругленный</vt:lpstr>
      <vt:lpstr>Квантовые компьютеры. Квантовые вычисления </vt:lpstr>
      <vt:lpstr>Содержание </vt:lpstr>
      <vt:lpstr>Введение  </vt:lpstr>
      <vt:lpstr>Что такое кубит?</vt:lpstr>
      <vt:lpstr>Эффект квантовой запутанность </vt:lpstr>
      <vt:lpstr>Интерференция, спин и суперпозиция</vt:lpstr>
      <vt:lpstr>Эффект наблюдателя  </vt:lpstr>
      <vt:lpstr>Копенгагенская интерпретация </vt:lpstr>
      <vt:lpstr>Измерение или коллапс волновой функции, квантовая запутанность </vt:lpstr>
      <vt:lpstr>Квантовые вычисления  </vt:lpstr>
      <vt:lpstr>Главные технологии для квантового компьютера</vt:lpstr>
      <vt:lpstr>Первый прототип</vt:lpstr>
      <vt:lpstr>Вопрос к аудитории </vt:lpstr>
      <vt:lpstr>Итого</vt:lpstr>
    </vt:vector>
  </TitlesOfParts>
  <Company>lsi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Lectures on Logic and automata</dc:title>
  <dc:creator>Yuri Karpov</dc:creator>
  <cp:keywords>Logic Automata</cp:keywords>
  <cp:lastModifiedBy>Савенко Маргарита</cp:lastModifiedBy>
  <cp:revision>9</cp:revision>
  <dcterms:created xsi:type="dcterms:W3CDTF">2003-01-20T09:40:47Z</dcterms:created>
  <dcterms:modified xsi:type="dcterms:W3CDTF">2022-03-10T11:05:51Z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0x0101007F6DF0B13A8E6B46962D880E219CA9AD</vt:lpwstr>
  </property>
</Properties>
</file>