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1pPr>
    <a:lvl2pPr marL="0" marR="0" indent="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2pPr>
    <a:lvl3pPr marL="0" marR="0" indent="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3pPr>
    <a:lvl4pPr marL="0" marR="0" indent="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4pPr>
    <a:lvl5pPr marL="0" marR="0" indent="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5pPr>
    <a:lvl6pPr marL="0" marR="0" indent="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6pPr>
    <a:lvl7pPr marL="0" marR="0" indent="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7pPr>
    <a:lvl8pPr marL="0" marR="0" indent="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8pPr>
    <a:lvl9pPr marL="0" marR="0" indent="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217956"/>
              <a:satOff val="14368"/>
              <a:lumOff val="17764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CEEEE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571091"/>
              <a:satOff val="15926"/>
              <a:lumOff val="22314"/>
            </a:schemeClr>
          </a:solidFill>
        </a:fill>
      </a:tcStyle>
    </a:firstCol>
    <a:lastRow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45B43B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45B43B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9036"/>
              <a:lumOff val="17111"/>
            </a:schemeClr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BD17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8A2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CEEEF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32C5B9"/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2">
                  <a:hueOff val="240640"/>
                  <a:satOff val="2542"/>
                  <a:lumOff val="-13198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240640"/>
              <a:satOff val="2542"/>
              <a:lumOff val="-13198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Avenir Next Regular"/>
          <a:ea typeface="Avenir Next Regular"/>
          <a:cs typeface="Avenir Next Regular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F"/>
          </a:solidFill>
        </a:fill>
      </a:tcStyle>
    </a:band2H>
    <a:firstCol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Avenir Next Demi Bold"/>
          <a:ea typeface="Avenir Next Demi Bold"/>
          <a:cs typeface="Avenir Next Demi 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5" d="100"/>
          <a:sy n="35" d="100"/>
        </p:scale>
        <p:origin x="8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Автор и дата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1219200" y="11986162"/>
            <a:ext cx="21945599" cy="605791"/>
          </a:xfrm>
          <a:prstGeom prst="rect">
            <a:avLst/>
          </a:prstGeom>
        </p:spPr>
        <p:txBody>
          <a:bodyPr/>
          <a:lstStyle>
            <a:lvl1pPr marL="0" indent="0" algn="ctr" defTabSz="808990">
              <a:lnSpc>
                <a:spcPct val="100000"/>
              </a:lnSpc>
              <a:spcBef>
                <a:spcPts val="0"/>
              </a:spcBef>
              <a:buSzTx/>
              <a:buNone/>
              <a:defRPr sz="2940" spc="-29"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Автор и дата</a:t>
            </a:r>
          </a:p>
        </p:txBody>
      </p:sp>
      <p:sp>
        <p:nvSpPr>
          <p:cNvPr id="12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z="12800" spc="-128"/>
            </a:lvl1pPr>
          </a:lstStyle>
          <a:p>
            <a:r>
              <a:t>Заголовок презентации</a:t>
            </a:r>
          </a:p>
        </p:txBody>
      </p:sp>
      <p:sp>
        <p:nvSpPr>
          <p:cNvPr id="13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567579"/>
            <a:ext cx="21945600" cy="225059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Информационное сообщ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1pPr>
            <a:lvl2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2pPr>
            <a:lvl3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3pPr>
            <a:lvl4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4pPr>
            <a:lvl5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5pPr>
          </a:lstStyle>
          <a:p>
            <a:r>
              <a:t>Информационное сообщение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Важный фа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Информация о факте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1219200" y="8462239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z="4224" spc="-4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Информация о факте</a:t>
            </a:r>
          </a:p>
        </p:txBody>
      </p:sp>
      <p:sp>
        <p:nvSpPr>
          <p:cNvPr id="107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214484"/>
            <a:ext cx="21945600" cy="4269708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1pPr>
            <a:lvl2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2pPr>
            <a:lvl3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3pPr>
            <a:lvl4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4pPr>
            <a:lvl5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r>
              <a:t>100 %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Авторство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1219200" y="11100053"/>
            <a:ext cx="21945602" cy="832613"/>
          </a:xfrm>
          <a:prstGeom prst="rect">
            <a:avLst/>
          </a:prstGeom>
        </p:spPr>
        <p:txBody>
          <a:bodyPr anchor="ctr"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z="4224" spc="-4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Авторство</a:t>
            </a:r>
          </a:p>
        </p:txBody>
      </p:sp>
      <p:sp>
        <p:nvSpPr>
          <p:cNvPr id="116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1pPr>
            <a:lvl2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2pPr>
            <a:lvl3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3pPr>
            <a:lvl4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4pPr>
            <a:lvl5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r>
              <a:t>«Важная цитата»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 (3 шт.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941297804_1296x1457.jpg"/>
          <p:cNvSpPr>
            <a:spLocks noGrp="1"/>
          </p:cNvSpPr>
          <p:nvPr>
            <p:ph type="pic" sz="quarter" idx="13"/>
          </p:nvPr>
        </p:nvSpPr>
        <p:spPr>
          <a:xfrm>
            <a:off x="15744825" y="5581752"/>
            <a:ext cx="7365408" cy="82804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915009552_2264x1509.jpg"/>
          <p:cNvSpPr>
            <a:spLocks noGrp="1"/>
          </p:cNvSpPr>
          <p:nvPr>
            <p:ph type="pic" sz="quarter" idx="14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740519873_3318x2212.jpg"/>
          <p:cNvSpPr>
            <a:spLocks noGrp="1"/>
          </p:cNvSpPr>
          <p:nvPr>
            <p:ph type="pic" idx="15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740519873_3318x2212.jpg"/>
          <p:cNvSpPr>
            <a:spLocks noGrp="1"/>
          </p:cNvSpPr>
          <p:nvPr>
            <p:ph type="pic" idx="13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740519873_3318x2212.jpg"/>
          <p:cNvSpPr>
            <a:spLocks noGrp="1"/>
          </p:cNvSpPr>
          <p:nvPr>
            <p:ph type="pic" idx="13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Заголовок презентации"/>
          <p:cNvSpPr txBox="1">
            <a:spLocks noGrp="1"/>
          </p:cNvSpPr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z="12800" spc="-128">
                <a:solidFill>
                  <a:srgbClr val="FFFFFF"/>
                </a:solidFill>
              </a:defRPr>
            </a:lvl1pPr>
          </a:lstStyle>
          <a:p>
            <a:r>
              <a:t>Заголовок презентации</a:t>
            </a:r>
          </a:p>
        </p:txBody>
      </p:sp>
      <p:sp>
        <p:nvSpPr>
          <p:cNvPr id="23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569200"/>
            <a:ext cx="21945600" cy="22521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r>
              <a:t>Подзаголовок презентации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Автор и дата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1219200" y="11988800"/>
            <a:ext cx="21945602" cy="605791"/>
          </a:xfrm>
          <a:prstGeom prst="rect">
            <a:avLst/>
          </a:prstGeom>
        </p:spPr>
        <p:txBody>
          <a:bodyPr/>
          <a:lstStyle>
            <a:lvl1pPr marL="0" indent="0" algn="ctr" defTabSz="808990">
              <a:lnSpc>
                <a:spcPct val="100000"/>
              </a:lnSpc>
              <a:spcBef>
                <a:spcPts val="0"/>
              </a:spcBef>
              <a:buSzTx/>
              <a:buNone/>
              <a:defRPr sz="2940" spc="-29">
                <a:solidFill>
                  <a:srgbClr val="FFFFFF"/>
                </a:solidFill>
                <a:latin typeface="Avenir Next Medium"/>
                <a:ea typeface="Avenir Next Medium"/>
                <a:cs typeface="Avenir Next Medium"/>
                <a:sym typeface="Avenir Next Medium"/>
              </a:defRPr>
            </a:lvl1pPr>
          </a:lstStyle>
          <a:p>
            <a:r>
              <a:t>Автор и дата</a:t>
            </a:r>
          </a:p>
        </p:txBody>
      </p:sp>
      <p:sp>
        <p:nvSpPr>
          <p:cNvPr id="2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 фото (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15495" y="4585102"/>
            <a:ext cx="9757338" cy="2540001"/>
          </a:xfrm>
          <a:prstGeom prst="rect">
            <a:avLst/>
          </a:prstGeom>
        </p:spPr>
        <p:txBody>
          <a:bodyPr anchor="b"/>
          <a:lstStyle/>
          <a:p>
            <a:r>
              <a:t>Заголовок слайда</a:t>
            </a:r>
          </a:p>
        </p:txBody>
      </p:sp>
      <p:sp>
        <p:nvSpPr>
          <p:cNvPr id="33" name="Изображение"/>
          <p:cNvSpPr>
            <a:spLocks noGrp="1"/>
          </p:cNvSpPr>
          <p:nvPr>
            <p:ph type="pic" idx="13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4" name="Уровень текста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  <a:lvl2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2pPr>
            <a:lvl3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3pPr>
            <a:lvl4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4pPr>
            <a:lvl5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5pPr>
          </a:lstStyle>
          <a:p>
            <a:r>
              <a:t>Подзаголовок слайда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Заголовок слайд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43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" name="Подзаголовок слайда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z="4224" spc="-4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Подзаголовок слайда</a:t>
            </a:r>
          </a:p>
        </p:txBody>
      </p:sp>
      <p:sp>
        <p:nvSpPr>
          <p:cNvPr id="4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</p:spPr>
        <p:txBody>
          <a:bodyPr numCol="2" spcCol="2558384"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61" name="Изображение"/>
          <p:cNvSpPr>
            <a:spLocks noGrp="1"/>
          </p:cNvSpPr>
          <p:nvPr>
            <p:ph type="pic" idx="13"/>
          </p:nvPr>
        </p:nvSpPr>
        <p:spPr>
          <a:xfrm>
            <a:off x="12192644" y="718588"/>
            <a:ext cx="10972801" cy="1232962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2" name="Подзаголовок слайда"/>
          <p:cNvSpPr txBox="1">
            <a:spLocks noGrp="1"/>
          </p:cNvSpPr>
          <p:nvPr>
            <p:ph type="body" sz="quarter" idx="14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z="4224" spc="-4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Подзаголовок слайда</a:t>
            </a:r>
          </a:p>
        </p:txBody>
      </p:sp>
      <p:sp>
        <p:nvSpPr>
          <p:cNvPr id="63" name="Уровень текста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3880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азде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Заголовок раздела"/>
          <p:cNvSpPr txBox="1">
            <a:spLocks noGrp="1"/>
          </p:cNvSpPr>
          <p:nvPr>
            <p:ph type="title" hasCustomPrompt="1"/>
          </p:nvPr>
        </p:nvSpPr>
        <p:spPr>
          <a:xfrm>
            <a:off x="1219200" y="3242270"/>
            <a:ext cx="21945600" cy="6604001"/>
          </a:xfrm>
          <a:prstGeom prst="rect">
            <a:avLst/>
          </a:prstGeom>
        </p:spPr>
        <p:txBody>
          <a:bodyPr anchor="ctr"/>
          <a:lstStyle>
            <a:lvl1pPr>
              <a:defRPr sz="12800" spc="0"/>
            </a:lvl1pPr>
          </a:lstStyle>
          <a:p>
            <a:r>
              <a:t>Заголовок раздела</a:t>
            </a:r>
          </a:p>
        </p:txBody>
      </p:sp>
      <p:sp>
        <p:nvSpPr>
          <p:cNvPr id="7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Заголовок слайда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слайда</a:t>
            </a:r>
          </a:p>
        </p:txBody>
      </p:sp>
      <p:sp>
        <p:nvSpPr>
          <p:cNvPr id="80" name="Подзаголовок слайда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z="4224" spc="-4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Подзаголовок слайда</a:t>
            </a:r>
          </a:p>
        </p:txBody>
      </p:sp>
      <p:sp>
        <p:nvSpPr>
          <p:cNvPr id="8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овестка д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Заголовок повестки дня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Заголовок повестки дня</a:t>
            </a:r>
          </a:p>
        </p:txBody>
      </p:sp>
      <p:sp>
        <p:nvSpPr>
          <p:cNvPr id="89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1pPr>
            <a:lvl2pPr marL="0" indent="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2pPr>
            <a:lvl3pPr marL="0" indent="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3pPr>
            <a:lvl4pPr marL="0" indent="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4pPr>
            <a:lvl5pPr marL="0" indent="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5pPr>
          </a:lstStyle>
          <a:p>
            <a:r>
              <a:t>Темы повестки дня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0" name="Подзаголовок повестки дня"/>
          <p:cNvSpPr txBox="1">
            <a:spLocks noGrp="1"/>
          </p:cNvSpPr>
          <p:nvPr>
            <p:ph type="body" sz="quarter" idx="13" hasCustomPrompt="1"/>
          </p:nvPr>
        </p:nvSpPr>
        <p:spPr>
          <a:xfrm>
            <a:off x="1219200" y="2387115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792479">
              <a:lnSpc>
                <a:spcPct val="100000"/>
              </a:lnSpc>
              <a:spcBef>
                <a:spcPts val="0"/>
              </a:spcBef>
              <a:buSzTx/>
              <a:buNone/>
              <a:defRPr sz="4224" spc="-42">
                <a:latin typeface="Avenir Next Demi Bold"/>
                <a:ea typeface="Avenir Next Demi Bold"/>
                <a:cs typeface="Avenir Next Demi Bold"/>
                <a:sym typeface="Avenir Next Demi Bold"/>
              </a:defRPr>
            </a:lvl1pPr>
          </a:lstStyle>
          <a:p>
            <a:r>
              <a:t>Подзаголовок повестки дня</a:t>
            </a:r>
          </a:p>
        </p:txBody>
      </p:sp>
      <p:sp>
        <p:nvSpPr>
          <p:cNvPr id="9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91339" y="12684760"/>
            <a:ext cx="408941" cy="4445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слайда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Заголовок слайда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Текст пункта на слайде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11987530" y="12684760"/>
            <a:ext cx="408941" cy="4445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2000">
                <a:solidFill>
                  <a:srgbClr val="5E5E5E"/>
                </a:solidFill>
                <a:latin typeface="Avenir Next Regular"/>
                <a:ea typeface="Avenir Next Regular"/>
                <a:cs typeface="Avenir Next Regular"/>
                <a:sym typeface="Avenir Next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1pPr>
      <a:lvl2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2pPr>
      <a:lvl3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3pPr>
      <a:lvl4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4pPr>
      <a:lvl5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5pPr>
      <a:lvl6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6pPr>
      <a:lvl7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7pPr>
      <a:lvl8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8pPr>
      <a:lvl9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9pPr>
    </p:titleStyle>
    <p:bodyStyle>
      <a:lvl1pPr marL="5461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1pPr>
      <a:lvl2pPr marL="10922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2pPr>
      <a:lvl3pPr marL="16383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3pPr>
      <a:lvl4pPr marL="21844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4pPr>
      <a:lvl5pPr marL="27305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5pPr>
      <a:lvl6pPr marL="32766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6pPr>
      <a:lvl7pPr marL="38227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7pPr>
      <a:lvl8pPr marL="43688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8pPr>
      <a:lvl9pPr marL="49149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Avenir Next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Автор и дата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52" name="Interactive AI with a Theory of Mind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 defTabSz="2292095">
              <a:defRPr sz="12032" spc="-120"/>
            </a:lvl1pPr>
          </a:lstStyle>
          <a:p>
            <a:r>
              <a:t>Interactive AI with a Theory of Mind </a:t>
            </a:r>
            <a:endParaRPr sz="1128" spc="-11"/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Автор и дата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5" name="Спасибо за внимание!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Спасибо за внимание!</a:t>
            </a:r>
          </a:p>
        </p:txBody>
      </p:sp>
      <p:sp>
        <p:nvSpPr>
          <p:cNvPr id="186" name="Подзаголовок презентации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Определение «сознания»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200" spc="-72"/>
            </a:lvl1pPr>
          </a:lstStyle>
          <a:p>
            <a:r>
              <a:t>Определение «сознания»</a:t>
            </a:r>
          </a:p>
        </p:txBody>
      </p:sp>
      <p:sp>
        <p:nvSpPr>
          <p:cNvPr id="155" name="Осознанность…"/>
          <p:cNvSpPr txBox="1">
            <a:spLocks noGrp="1"/>
          </p:cNvSpPr>
          <p:nvPr>
            <p:ph type="body" idx="1"/>
          </p:nvPr>
        </p:nvSpPr>
        <p:spPr>
          <a:xfrm>
            <a:off x="1217711" y="3545177"/>
            <a:ext cx="21948578" cy="8483601"/>
          </a:xfrm>
          <a:prstGeom prst="rect">
            <a:avLst/>
          </a:prstGeom>
        </p:spPr>
        <p:txBody>
          <a:bodyPr/>
          <a:lstStyle/>
          <a:p>
            <a:pPr marL="546100" indent="-546100">
              <a:defRPr sz="6600"/>
            </a:pPr>
            <a:r>
              <a:t>Осознанность</a:t>
            </a:r>
          </a:p>
          <a:p>
            <a:pPr marL="546100" indent="-546100">
              <a:defRPr sz="6600"/>
            </a:pPr>
            <a:r>
              <a:t>Самосознание</a:t>
            </a:r>
          </a:p>
          <a:p>
            <a:pPr marL="546100" indent="-546100">
              <a:defRPr sz="6600"/>
            </a:pPr>
            <a:r>
              <a:t>Чувствительность</a:t>
            </a:r>
          </a:p>
          <a:p>
            <a:pPr marL="546100" indent="-546100">
              <a:defRPr sz="6600"/>
            </a:pPr>
            <a:r>
              <a:t>Разумность</a:t>
            </a:r>
          </a:p>
          <a:p>
            <a:pPr marL="546100" indent="-546100">
              <a:defRPr sz="6600"/>
            </a:pPr>
            <a:r>
              <a:t>Квалиа 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Определение искусственного интеллект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7400" spc="-74"/>
            </a:lvl1pPr>
          </a:lstStyle>
          <a:p>
            <a:r>
              <a:t>Определение искусственного интеллекта</a:t>
            </a:r>
          </a:p>
        </p:txBody>
      </p:sp>
      <p:sp>
        <p:nvSpPr>
          <p:cNvPr id="158" name="В современном понимании понятие искусственный интеллекта вводится Джоном Маккарти (McCarthy, 2007). По Маккарти искусственный интеллект — это наука и техника для создания интеллектуальных машин, особенно интеллектуальных компьютерных программ.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0" indent="0" algn="just">
              <a:buSzTx/>
              <a:buNone/>
              <a:defRPr sz="7400"/>
            </a:lvl1pPr>
          </a:lstStyle>
          <a:p>
            <a:r>
              <a:t>В современном понимании понятие искусственный интеллекта вводится Джоном Маккарти (McCarthy, 2007). По Маккарти искусственный интеллект — это наука и техника для создания интеллектуальных машин, особенно интеллектуальных компьютерных программ.</a:t>
            </a:r>
          </a:p>
        </p:txBody>
      </p:sp>
      <p:sp>
        <p:nvSpPr>
          <p:cNvPr id="159" name="Подзаголовок слайда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Современный искусственный интеллект и…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2912652"/>
          </a:xfrm>
          <a:prstGeom prst="rect">
            <a:avLst/>
          </a:prstGeom>
        </p:spPr>
        <p:txBody>
          <a:bodyPr/>
          <a:lstStyle/>
          <a:p>
            <a:pPr defTabSz="1609344">
              <a:defRPr sz="5544" spc="-55"/>
            </a:pPr>
            <a:r>
              <a:t>Современный искусственный интеллект и</a:t>
            </a:r>
          </a:p>
          <a:p>
            <a:pPr defTabSz="1609344">
              <a:defRPr sz="5544" spc="-55"/>
            </a:pPr>
            <a:r>
              <a:t> основные аспекты феномена сознания</a:t>
            </a:r>
          </a:p>
        </p:txBody>
      </p:sp>
      <p:sp>
        <p:nvSpPr>
          <p:cNvPr id="162" name="Модель психического состояния.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0" algn="just" defTabSz="1267936">
              <a:spcBef>
                <a:spcPts val="1200"/>
              </a:spcBef>
              <a:buSzTx/>
              <a:buNone/>
              <a:defRPr sz="5667"/>
            </a:pPr>
            <a:r>
              <a:t>Модель психического состояния. </a:t>
            </a:r>
          </a:p>
          <a:p>
            <a:pPr marL="0" lvl="6" indent="0" algn="just" defTabSz="1267936">
              <a:spcBef>
                <a:spcPts val="1200"/>
              </a:spcBef>
              <a:buSzTx/>
              <a:buNone/>
              <a:defRPr sz="5667"/>
            </a:pPr>
            <a:r>
              <a:t>Обладать моделью психического состояния — означает быть способным воспринимать как свои собственные убеждения, намерения, знание, так и переживания других людей, — что позволяет объяснять и прогнозировать их поведение (Premack &amp; Woodruff, 1978).</a:t>
            </a:r>
          </a:p>
          <a:p>
            <a:pPr marL="0" indent="0" algn="just" defTabSz="1267936">
              <a:spcBef>
                <a:spcPts val="1200"/>
              </a:spcBef>
              <a:buSzTx/>
              <a:buNone/>
              <a:defRPr sz="3848">
                <a:latin typeface="Canela Text Bold"/>
                <a:ea typeface="Canela Text Bold"/>
                <a:cs typeface="Canela Text Bold"/>
                <a:sym typeface="Canela Text Bold"/>
              </a:defRPr>
            </a:pPr>
            <a:endParaRPr/>
          </a:p>
          <a:p>
            <a:pPr marL="0" indent="0" algn="just" defTabSz="1267936">
              <a:spcBef>
                <a:spcPts val="1200"/>
              </a:spcBef>
              <a:buSzTx/>
              <a:buNone/>
              <a:defRPr sz="3848"/>
            </a:pPr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Классическая вычислительная теория разума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2912652"/>
          </a:xfrm>
          <a:prstGeom prst="rect">
            <a:avLst/>
          </a:prstGeom>
        </p:spPr>
        <p:txBody>
          <a:bodyPr/>
          <a:lstStyle/>
          <a:p>
            <a:pPr defTabSz="1121663">
              <a:defRPr sz="3864" spc="-38"/>
            </a:pPr>
            <a:endParaRPr/>
          </a:p>
          <a:p>
            <a:pPr defTabSz="1121663">
              <a:defRPr sz="5612" spc="-56"/>
            </a:pPr>
            <a:r>
              <a:t>Классическая вычислительная теория разума</a:t>
            </a:r>
          </a:p>
          <a:p>
            <a:pPr defTabSz="1121663">
              <a:defRPr sz="3864" spc="-38"/>
            </a:pPr>
            <a:endParaRPr/>
          </a:p>
        </p:txBody>
      </p:sp>
      <p:sp>
        <p:nvSpPr>
          <p:cNvPr id="165" name="Текст пункта на слайде"/>
          <p:cNvSpPr txBox="1">
            <a:spLocks noGrp="1"/>
          </p:cNvSpPr>
          <p:nvPr>
            <p:ph type="body" idx="1"/>
          </p:nvPr>
        </p:nvSpPr>
        <p:spPr>
          <a:xfrm>
            <a:off x="153887" y="499158"/>
            <a:ext cx="24076226" cy="12717684"/>
          </a:xfrm>
          <a:prstGeom prst="rect">
            <a:avLst/>
          </a:prstGeom>
        </p:spPr>
        <p:txBody>
          <a:bodyPr/>
          <a:lstStyle/>
          <a:p>
            <a:pPr marL="0" lvl="6" indent="0" algn="ctr" defTabSz="2243271">
              <a:spcBef>
                <a:spcPts val="2200"/>
              </a:spcBef>
              <a:buSzTx/>
              <a:buNone/>
              <a:defRPr sz="10028"/>
            </a:pPr>
            <a:endParaRPr/>
          </a:p>
          <a:p>
            <a:pPr marL="0" indent="0" algn="just" defTabSz="2243271">
              <a:spcBef>
                <a:spcPts val="2200"/>
              </a:spcBef>
              <a:buSzTx/>
              <a:buNone/>
              <a:defRPr sz="6808">
                <a:latin typeface="Canela Text Bold"/>
                <a:ea typeface="Canela Text Bold"/>
                <a:cs typeface="Canela Text Bold"/>
                <a:sym typeface="Canela Text Bold"/>
              </a:defRPr>
            </a:pPr>
            <a:endParaRPr/>
          </a:p>
          <a:p>
            <a:pPr marL="0" indent="0" algn="ctr" defTabSz="2243271">
              <a:spcBef>
                <a:spcPts val="2200"/>
              </a:spcBef>
              <a:buSzTx/>
              <a:buNone/>
              <a:defRPr sz="6808"/>
            </a:pPr>
            <a:endParaRPr/>
          </a:p>
        </p:txBody>
      </p:sp>
      <p:pic>
        <p:nvPicPr>
          <p:cNvPr id="166" name="Изображение" descr="Изображение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3887" y="499158"/>
            <a:ext cx="13251404" cy="88453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Теория разума и нейросети"/>
          <p:cNvSpPr txBox="1">
            <a:spLocks noGrp="1"/>
          </p:cNvSpPr>
          <p:nvPr>
            <p:ph type="title"/>
          </p:nvPr>
        </p:nvSpPr>
        <p:spPr>
          <a:xfrm>
            <a:off x="1219200" y="774700"/>
            <a:ext cx="21945600" cy="2912652"/>
          </a:xfrm>
          <a:prstGeom prst="rect">
            <a:avLst/>
          </a:prstGeom>
        </p:spPr>
        <p:txBody>
          <a:bodyPr/>
          <a:lstStyle/>
          <a:p>
            <a:pPr defTabSz="975360">
              <a:defRPr sz="3360" spc="-33"/>
            </a:pPr>
            <a:endParaRPr/>
          </a:p>
          <a:p>
            <a:pPr defTabSz="975360">
              <a:defRPr sz="6240" spc="-62"/>
            </a:pPr>
            <a:r>
              <a:t>Теория разума и нейросети</a:t>
            </a:r>
          </a:p>
          <a:p>
            <a:pPr defTabSz="975360">
              <a:defRPr sz="4880" spc="-48"/>
            </a:pPr>
            <a:endParaRPr/>
          </a:p>
          <a:p>
            <a:pPr defTabSz="975360">
              <a:defRPr sz="3360" spc="-33"/>
            </a:pPr>
            <a:endParaRPr/>
          </a:p>
        </p:txBody>
      </p:sp>
      <p:pic>
        <p:nvPicPr>
          <p:cNvPr id="169" name="Изображение" descr="Изображение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50882" y="3570309"/>
            <a:ext cx="12482236" cy="936167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Критика теории разум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Критика теории разума</a:t>
            </a:r>
          </a:p>
        </p:txBody>
      </p:sp>
      <p:sp>
        <p:nvSpPr>
          <p:cNvPr id="172" name="Машинный функционализм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Машинный функционализм</a:t>
            </a:r>
          </a:p>
          <a:p>
            <a:pPr marL="0" indent="0">
              <a:buSzTx/>
              <a:buNone/>
            </a:pPr>
            <a:r>
              <a:t>Вычислительная теория в целом:</a:t>
            </a:r>
          </a:p>
          <a:p>
            <a:r>
              <a:t>Тривиальность</a:t>
            </a:r>
          </a:p>
          <a:p>
            <a:r>
              <a:t>Теорема Гёделя о неполноте</a:t>
            </a:r>
          </a:p>
          <a:p>
            <a:r>
              <a:t>Пределы вычислительного моделирования</a:t>
            </a:r>
          </a:p>
        </p:txBody>
      </p:sp>
      <p:sp>
        <p:nvSpPr>
          <p:cNvPr id="173" name="Подзаголовок слайда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Критика современного состояния ИИ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Критика современного состояния ИИ</a:t>
            </a:r>
          </a:p>
        </p:txBody>
      </p:sp>
      <p:sp>
        <p:nvSpPr>
          <p:cNvPr id="176" name="Грамматика и эмоции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Грамматика и эмоции</a:t>
            </a:r>
          </a:p>
          <a:p>
            <a:r>
              <a:t>Иллюзии нейронных сетей</a:t>
            </a:r>
          </a:p>
        </p:txBody>
      </p:sp>
      <p:sp>
        <p:nvSpPr>
          <p:cNvPr id="177" name="Подзаголовок слайда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78" name="Изображение" descr="Изображение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030078" y="2954647"/>
            <a:ext cx="12441881" cy="106007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Заключение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Заключение</a:t>
            </a:r>
          </a:p>
        </p:txBody>
      </p:sp>
      <p:sp>
        <p:nvSpPr>
          <p:cNvPr id="181" name="Подзаголовок слайда"/>
          <p:cNvSpPr txBox="1">
            <a:spLocks noGrp="1"/>
          </p:cNvSpPr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82" name="Изображение" descr="Изображение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23305" y="3488197"/>
            <a:ext cx="15594474" cy="74595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Avenir Next Regular"/>
            <a:ea typeface="Avenir Next Regular"/>
            <a:cs typeface="Avenir Next Regular"/>
            <a:sym typeface="Avenir N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</Words>
  <Application>Microsoft Office PowerPoint</Application>
  <PresentationFormat>Произвольный</PresentationFormat>
  <Paragraphs>29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Avenir Next Demi Bold</vt:lpstr>
      <vt:lpstr>Avenir Next Medium</vt:lpstr>
      <vt:lpstr>Avenir Next Regular</vt:lpstr>
      <vt:lpstr>Canela Bold</vt:lpstr>
      <vt:lpstr>Canela Deck Regular</vt:lpstr>
      <vt:lpstr>Canela Regular</vt:lpstr>
      <vt:lpstr>Canela Text Bold</vt:lpstr>
      <vt:lpstr>Canela Text Regular</vt:lpstr>
      <vt:lpstr>Helvetica Neue</vt:lpstr>
      <vt:lpstr>23_ClassicWhite</vt:lpstr>
      <vt:lpstr>Interactive AI with a Theory of Mind </vt:lpstr>
      <vt:lpstr>Определение «сознания»</vt:lpstr>
      <vt:lpstr>Определение искусственного интеллекта</vt:lpstr>
      <vt:lpstr>Современный искусственный интеллект и  основные аспекты феномена сознания</vt:lpstr>
      <vt:lpstr> Классическая вычислительная теория разума </vt:lpstr>
      <vt:lpstr> Теория разума и нейросети  </vt:lpstr>
      <vt:lpstr>Критика теории разума</vt:lpstr>
      <vt:lpstr>Критика современного состояния ИИ</vt:lpstr>
      <vt:lpstr>Заключение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Interactive AI with a Theory of Mind </dc:title>
  <dc:creator>Vlad</dc:creator>
  <cp:lastModifiedBy>Заборовский Владимир Сергеевич</cp:lastModifiedBy>
  <cp:revision>1</cp:revision>
  <dcterms:modified xsi:type="dcterms:W3CDTF">2022-03-16T14:05:30Z</dcterms:modified>
</cp:coreProperties>
</file>